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460" r:id="rId2"/>
    <p:sldId id="464" r:id="rId3"/>
    <p:sldId id="481" r:id="rId4"/>
    <p:sldId id="477" r:id="rId5"/>
    <p:sldId id="471" r:id="rId6"/>
    <p:sldId id="472" r:id="rId7"/>
    <p:sldId id="473" r:id="rId8"/>
    <p:sldId id="489" r:id="rId9"/>
    <p:sldId id="493" r:id="rId10"/>
    <p:sldId id="495" r:id="rId11"/>
    <p:sldId id="496" r:id="rId12"/>
    <p:sldId id="494" r:id="rId13"/>
    <p:sldId id="482" r:id="rId14"/>
    <p:sldId id="487" r:id="rId15"/>
    <p:sldId id="488" r:id="rId16"/>
    <p:sldId id="467" r:id="rId17"/>
    <p:sldId id="465" r:id="rId18"/>
    <p:sldId id="468" r:id="rId19"/>
    <p:sldId id="491" r:id="rId20"/>
    <p:sldId id="497" r:id="rId21"/>
    <p:sldId id="483" r:id="rId22"/>
    <p:sldId id="478" r:id="rId23"/>
    <p:sldId id="469" r:id="rId24"/>
    <p:sldId id="484" r:id="rId25"/>
    <p:sldId id="500" r:id="rId26"/>
    <p:sldId id="474" r:id="rId27"/>
    <p:sldId id="492" r:id="rId28"/>
    <p:sldId id="476" r:id="rId29"/>
    <p:sldId id="498" r:id="rId30"/>
    <p:sldId id="499" r:id="rId31"/>
    <p:sldId id="490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04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622E3F-6C32-4A9B-8EE7-F4DE0F5817D2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1E98D0-61F9-4AD9-BA66-7FE2619B7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9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FA218D8-4703-364C-B26D-643B5D7D55C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00873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FA218D8-4703-364C-B26D-643B5D7D55C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7544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FA218D8-4703-364C-B26D-643B5D7D55C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00873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FA218D8-4703-364C-B26D-643B5D7D55C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44251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FA218D8-4703-364C-B26D-643B5D7D55C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40455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FA218D8-4703-364C-B26D-643B5D7D55C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93265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FA218D8-4703-364C-B26D-643B5D7D55C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76279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FA218D8-4703-364C-B26D-643B5D7D55C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81235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FA218D8-4703-364C-B26D-643B5D7D55C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55625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FA218D8-4703-364C-B26D-643B5D7D55C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662763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FA218D8-4703-364C-B26D-643B5D7D55C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00873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FA218D8-4703-364C-B26D-643B5D7D55C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610555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FA218D8-4703-364C-B26D-643B5D7D55C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099283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FA218D8-4703-364C-B26D-643B5D7D55C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618648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FA218D8-4703-364C-B26D-643B5D7D55C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00873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FA218D8-4703-364C-B26D-643B5D7D55C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4126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FA218D8-4703-364C-B26D-643B5D7D55C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151821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FA218D8-4703-364C-B26D-643B5D7D55C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12960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FA218D8-4703-364C-B26D-643B5D7D55C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632388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FA218D8-4703-364C-B26D-643B5D7D55C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57756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FA218D8-4703-364C-B26D-643B5D7D55C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30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27999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FA218D8-4703-364C-B26D-643B5D7D55C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09378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FA218D8-4703-364C-B26D-643B5D7D55C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17592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FA218D8-4703-364C-B26D-643B5D7D55C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57091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FA218D8-4703-364C-B26D-643B5D7D55C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9903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FA218D8-4703-364C-B26D-643B5D7D55C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44022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FA218D8-4703-364C-B26D-643B5D7D55C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11902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FA218D8-4703-364C-B26D-643B5D7D55C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4435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697D-0512-C948-BF68-718A5782C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B372AF-A1EF-074F-B740-378CD863F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61DA7-3867-0844-A244-CD8B64E0B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5F7C-D12E-B848-AEA4-311FAAAE245D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41E9E-39E8-5E4E-9BCC-C9E141A5D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F2917-61AB-FF4E-BA16-8943A09AA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3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95E0A-C6FD-684C-BE61-DDC575F68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E64F0-EA47-A246-9F4A-F575290DC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5295E-ACDA-494A-9881-97D1E6316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5F7C-D12E-B848-AEA4-311FAAAE245D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867DA-A713-DD48-A47E-E3B43F5A0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50D5F-20CB-1A48-BCF1-DAEFFA8CA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4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695DDA-6C60-3B4F-9299-CD09185F3B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5FEDE-1ED6-2A4E-9E4F-AE7ADE422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2852E-51B8-AC4A-94EE-60F25FE34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5F7C-D12E-B848-AEA4-311FAAAE245D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4927B-5BB6-0240-B7FA-2C7C37A27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DEB18-3AF6-C641-9BD8-983DA6F69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9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8B2D-B77C-8740-B1EB-8F6D8F9A2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2041D-F995-F34F-9E1F-7A0F900BC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CC134-000D-814E-B379-49B5C683D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5F7C-D12E-B848-AEA4-311FAAAE245D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CE1C4-C352-894C-8BA1-00CC2AF1B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790C4-2604-5643-BBA6-BC7F3A5AB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9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800BE-209B-B84B-8633-8BDFD1FBB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773CA-2C6C-2B43-A37D-CFAE66FF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D051C-7225-6E40-94AA-01BF679C2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5F7C-D12E-B848-AEA4-311FAAAE245D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02B3C-27DC-2042-ACC7-8F9ED39BE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54CB7-5140-AA40-9820-F3ED798DF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84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843EF-A191-8844-B097-A632E753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694B2-E8EF-C842-9686-7E2FF86C9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00A79-112E-E046-839F-EF27D585C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B485A-DE43-4745-A71C-6E62A0E0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5F7C-D12E-B848-AEA4-311FAAAE245D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D58291-FC89-BC4E-8C9A-2F33A8C82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70F50-64E8-FE4C-9B14-6EEE28E38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3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4B871-202D-7549-B08F-61A2D49FD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4D146-CF43-474C-AE27-B3DDE2C66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AE89D7-3DA2-EA4D-AB59-8540B6700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E15450-FC34-DA4E-A8B8-5DD622363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E270D5-3FCD-F244-BB4B-1FDE05BD40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7EA953-084C-5943-A107-5A75EDE00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5F7C-D12E-B848-AEA4-311FAAAE245D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6EB72F-419E-AC44-876C-F400F517A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E3F4CA-8CD4-D542-8B90-37FD717D6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7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F0927-F12D-3845-BCF3-CB1EB9A4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EFC46C-7B15-E84C-AFED-DD3D1E08D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5F7C-D12E-B848-AEA4-311FAAAE245D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8F7E4A-C4D9-CB47-AACC-4E71A5FDF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7E09EF-E5F7-1F44-844F-6B21958F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48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6D1C52-9CA9-5A45-AF03-4E167F553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5F7C-D12E-B848-AEA4-311FAAAE245D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4196BE-A794-1A4A-A169-F10AC64C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94F0E-AC01-8B47-A7CC-A8E850BF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8A33-DA0A-9F47-B317-48775CADD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A6797-C5A6-B94D-ABC1-24866ADFE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02739A-B63B-7449-BD7D-502A35E6A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E269F-D31C-A842-A8F7-C4C1635B2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5F7C-D12E-B848-AEA4-311FAAAE245D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0FE056-FE58-F041-84D1-CF8EA26F1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E6E15-B9AE-6841-8ACC-CFF7CAE3E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91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61312-E222-6542-B143-619CDEEB6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9D480B-F9E8-AD4B-8B25-518D4338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72904-FDDE-324E-9E59-7FA993153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D5E4D-9534-D043-9ADF-65189522F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5F7C-D12E-B848-AEA4-311FAAAE245D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AEF0C-EDED-6247-AF13-DB707C84B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ABAAE-3E09-5A42-8AAD-68D82041D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36E0-467F-FC4E-B9B8-D39702516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1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303131-1C06-CE4D-9519-00871E757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7AFB0-8D9C-8247-B048-9D47A60F7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02245-54A3-0F42-A90F-CEE92FB56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C5F7C-D12E-B848-AEA4-311FAAAE245D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D1AA7-A6BF-DC49-8473-304CA346C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68302-3CFA-2D48-B29D-714005E19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936E0-467F-FC4E-B9B8-D39702516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6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ku.edu/graduate-student-resources/1st-yea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equestcoverage.uhcsr.com/Custom.aspx?encryptedUrl=MD2tbbp%2faFcMmVpjCJNNRtBxB%2bm1VoRFYSIoSkRK5ukYnb%2fKwwljHCGgU2C3%2bgWWb4yyoTpuXM2P10Beu9QmJNVB48fs5G4pyUC3AuLLJHhHZHPDAsNJp%2fYICaNZHpkVeqsM90q772FonGzHssFBN07cw4MaqxgTFMjVMO%2bEwOyUVmtcFomtfI6GoVpAmEWjup3K2z9NSiWlbfd038Km2PXNfOuYNnGM0952UN8SZyfDeWQ4G2eTg9CiYRMQudPoQivggx683US8Tf6RODcxqHwliMeRIrRD%2fnhdLT6WqdOQ7zpOgwHO%2f0s8zYvKofv6BgTlX20x8Z5nLyYW9kwQVQ%3d%3d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ku.edu/graduate-student-resources/1st-yea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hem.ku.edu/graduate-student-resource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a.ku.ed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hr.ku.edu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uate.ku.edu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oga.ku.edu/academics-overview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ku.edu/graduate-student-resources/1st-year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hyperlink" Target="https://chem.ku.edu/graduate-student-resource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ku.edu/seminar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DB93C28-3194-3343-A5A9-E45AC5E52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041F4D-9AC1-AB43-9105-E5225551BF8C}"/>
              </a:ext>
            </a:extLst>
          </p:cNvPr>
          <p:cNvSpPr/>
          <p:nvPr/>
        </p:nvSpPr>
        <p:spPr>
          <a:xfrm>
            <a:off x="6924782" y="2979506"/>
            <a:ext cx="3595012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78B5D9-F32F-8D43-A7C8-34CC40A3A54D}"/>
              </a:ext>
            </a:extLst>
          </p:cNvPr>
          <p:cNvSpPr/>
          <p:nvPr/>
        </p:nvSpPr>
        <p:spPr>
          <a:xfrm>
            <a:off x="6924781" y="2064924"/>
            <a:ext cx="2856782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352E76-9C56-9742-9208-AD138E2A9469}"/>
              </a:ext>
            </a:extLst>
          </p:cNvPr>
          <p:cNvSpPr txBox="1"/>
          <p:nvPr/>
        </p:nvSpPr>
        <p:spPr>
          <a:xfrm>
            <a:off x="7067583" y="2090172"/>
            <a:ext cx="52500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otham Medium" pitchFamily="2" charset="0"/>
                <a:ea typeface="+mn-ea"/>
                <a:cs typeface="+mn-cs"/>
              </a:rPr>
              <a:t>First-Day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otham Medium" pitchFamily="2" charset="0"/>
                <a:ea typeface="+mn-ea"/>
                <a:cs typeface="+mn-cs"/>
              </a:rPr>
              <a:t>Orientation</a:t>
            </a:r>
            <a:b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otham Medium" pitchFamily="2" charset="0"/>
                <a:ea typeface="+mn-ea"/>
                <a:cs typeface="+mn-cs"/>
              </a:rPr>
            </a:br>
            <a:endParaRPr kumimoji="0" lang="en-US" sz="6000" b="1" i="0" u="none" strike="noStrike" kern="1200" cap="none" spc="-1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otham Medium" pitchFamily="2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106AE4-062F-224F-A238-B2655D70BBB1}"/>
              </a:ext>
            </a:extLst>
          </p:cNvPr>
          <p:cNvSpPr txBox="1"/>
          <p:nvPr/>
        </p:nvSpPr>
        <p:spPr>
          <a:xfrm>
            <a:off x="8764232" y="4129457"/>
            <a:ext cx="2102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Gotham Medium" pitchFamily="2" charset="0"/>
              </a:rPr>
              <a:t>Department of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Gotham Medium" pitchFamily="2" charset="0"/>
              </a:rPr>
              <a:t>Chemistry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98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FC6245-7689-434B-8E09-E615A8B9D538}"/>
              </a:ext>
            </a:extLst>
          </p:cNvPr>
          <p:cNvSpPr txBox="1"/>
          <p:nvPr/>
        </p:nvSpPr>
        <p:spPr>
          <a:xfrm>
            <a:off x="693616" y="425742"/>
            <a:ext cx="10050583" cy="5178104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150" dirty="0">
                <a:solidFill>
                  <a:srgbClr val="54CCF5"/>
                </a:solidFill>
                <a:latin typeface="Gotham Medium" charset="0"/>
                <a:ea typeface="Gotham Medium" charset="0"/>
                <a:cs typeface="Gotham Medium" charset="0"/>
              </a:rPr>
              <a:t>Seminars – Directions to West Campus</a:t>
            </a:r>
            <a:endParaRPr kumimoji="0" lang="en-US" sz="4800" b="0" i="0" u="none" strike="noStrike" kern="1200" cap="none" spc="-150" normalizeH="0" baseline="0" noProof="0" dirty="0">
              <a:ln>
                <a:noFill/>
              </a:ln>
              <a:solidFill>
                <a:srgbClr val="54CCF5"/>
              </a:solidFill>
              <a:effectLst/>
              <a:uLnTx/>
              <a:uFillTx/>
              <a:latin typeface="Gotham Medium" charset="0"/>
              <a:ea typeface="Gotham Medium" charset="0"/>
              <a:cs typeface="Gotham Medium" charset="0"/>
            </a:endParaRPr>
          </a:p>
          <a:p>
            <a:pPr>
              <a:spcBef>
                <a:spcPts val="1200"/>
              </a:spcBef>
              <a:defRPr/>
            </a:pPr>
            <a:r>
              <a:rPr kumimoji="0" lang="en-US" sz="1600" b="0" i="0" u="none" strike="noStrike" kern="1200" cap="none" spc="-150" normalizeH="0" baseline="0" noProof="0" dirty="0">
                <a:ln>
                  <a:noFill/>
                </a:ln>
                <a:solidFill>
                  <a:srgbClr val="54CCF5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</a:t>
            </a:r>
          </a:p>
          <a:p>
            <a:pPr>
              <a:spcBef>
                <a:spcPts val="1200"/>
              </a:spcBef>
              <a:defRPr/>
            </a:pPr>
            <a:endParaRPr kumimoji="0" lang="en-US" sz="800" b="0" i="0" u="none" strike="noStrike" kern="1200" cap="none" spc="-150" normalizeH="0" baseline="0" noProof="0" dirty="0">
              <a:ln>
                <a:noFill/>
              </a:ln>
              <a:solidFill>
                <a:srgbClr val="54CCF5"/>
              </a:solidFill>
              <a:effectLst/>
              <a:uLnTx/>
              <a:uFillTx/>
              <a:latin typeface="Gotham Medium" charset="0"/>
              <a:ea typeface="Gotham Medium" charset="0"/>
              <a:cs typeface="Gotham Medium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Gotham Medium" charset="0"/>
                <a:ea typeface="Gotham Medium" charset="0"/>
                <a:cs typeface="Gotham Medium" charset="0"/>
              </a:rPr>
              <a:t>West Campus</a:t>
            </a:r>
            <a:endParaRPr lang="en-US" sz="2400" spc="-150" dirty="0">
              <a:latin typeface="Gotham Medium" charset="0"/>
              <a:ea typeface="Gotham Medium" charset="0"/>
              <a:cs typeface="Gotham Medium" charset="0"/>
            </a:endParaRP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u="sng" spc="-150" dirty="0">
                <a:latin typeface="Gotham Medium" charset="0"/>
                <a:ea typeface="Gotham Medium" charset="0"/>
                <a:cs typeface="Gotham Medium" charset="0"/>
              </a:rPr>
              <a:t>MRB</a:t>
            </a:r>
            <a:r>
              <a:rPr lang="en-US" sz="2400" spc="-150" dirty="0">
                <a:latin typeface="Gotham Medium" charset="0"/>
                <a:ea typeface="Gotham Medium" charset="0"/>
                <a:cs typeface="Gotham Medium" charset="0"/>
              </a:rPr>
              <a:t>:   			Most bioanalytical faculty labs &amp; offices 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u="sng" spc="-150" dirty="0">
                <a:latin typeface="Gotham Medium" charset="0"/>
                <a:ea typeface="Gotham Medium" charset="0"/>
                <a:cs typeface="Gotham Medium" charset="0"/>
              </a:rPr>
              <a:t>Simons Auditorium</a:t>
            </a:r>
            <a:r>
              <a:rPr lang="en-US" sz="2400" spc="-150" dirty="0">
                <a:latin typeface="Gotham Medium" charset="0"/>
                <a:ea typeface="Gotham Medium" charset="0"/>
                <a:cs typeface="Gotham Medium" charset="0"/>
              </a:rPr>
              <a:t>:  	Analytical Seminars </a:t>
            </a:r>
          </a:p>
          <a:p>
            <a:pPr lvl="1">
              <a:spcBef>
                <a:spcPts val="1200"/>
              </a:spcBef>
              <a:defRPr/>
            </a:pPr>
            <a:endParaRPr lang="en-US" sz="2400" spc="-150" dirty="0">
              <a:latin typeface="Gotham Medium" charset="0"/>
              <a:ea typeface="Gotham Medium" charset="0"/>
              <a:cs typeface="Gotham Medium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spc="-150" dirty="0">
                <a:latin typeface="Gotham Medium" charset="0"/>
                <a:ea typeface="Gotham Medium" charset="0"/>
                <a:cs typeface="Gotham Medium" charset="0"/>
              </a:rPr>
              <a:t>You can easily go between West Campus &amp; Gray-Little Hall via the KU bus system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spc="-150" dirty="0">
                <a:latin typeface="Gotham Medium" charset="0"/>
                <a:ea typeface="Gotham Medium" charset="0"/>
                <a:cs typeface="Gotham Medium" charset="0"/>
              </a:rPr>
              <a:t>Route 42 – Blue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spc="-150" dirty="0">
                <a:latin typeface="Gotham Medium" charset="0"/>
                <a:ea typeface="Gotham Medium" charset="0"/>
                <a:cs typeface="Gotham Medium" charset="0"/>
              </a:rPr>
              <a:t>Lawrence Transit!!! ---- real-time bus info on website and on </a:t>
            </a:r>
            <a:r>
              <a:rPr lang="en-US" sz="2400" spc="-150" dirty="0" err="1">
                <a:latin typeface="Gotham Medium" charset="0"/>
                <a:ea typeface="Gotham Medium" charset="0"/>
                <a:cs typeface="Gotham Medium" charset="0"/>
              </a:rPr>
              <a:t>Passio</a:t>
            </a:r>
            <a:r>
              <a:rPr lang="en-US" sz="2400" spc="-150" dirty="0">
                <a:latin typeface="Gotham Medium" charset="0"/>
                <a:ea typeface="Gotham Medium" charset="0"/>
                <a:cs typeface="Gotham Medium" charset="0"/>
              </a:rPr>
              <a:t> GO mobile app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en-US" sz="2400" spc="-150" dirty="0">
              <a:latin typeface="Gotham Medium" charset="0"/>
              <a:ea typeface="Gotham Medium" charset="0"/>
              <a:cs typeface="Gotham Medium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kumimoji="0" lang="en-US" sz="2400" b="0" i="0" u="none" strike="noStrike" kern="1200" cap="none" spc="-150" normalizeH="0" baseline="0" noProof="0" dirty="0">
              <a:ln>
                <a:noFill/>
              </a:ln>
              <a:effectLst/>
              <a:uLnTx/>
              <a:uFillTx/>
              <a:latin typeface="Gotham Medium" charset="0"/>
              <a:ea typeface="Gotham Medium" charset="0"/>
              <a:cs typeface="Gotham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93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FC6245-7689-434B-8E09-E615A8B9D538}"/>
              </a:ext>
            </a:extLst>
          </p:cNvPr>
          <p:cNvSpPr txBox="1"/>
          <p:nvPr/>
        </p:nvSpPr>
        <p:spPr>
          <a:xfrm>
            <a:off x="693616" y="425742"/>
            <a:ext cx="10050583" cy="5178104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150" dirty="0">
                <a:solidFill>
                  <a:srgbClr val="54CCF5"/>
                </a:solidFill>
                <a:latin typeface="Gotham Medium" charset="0"/>
                <a:ea typeface="Gotham Medium" charset="0"/>
                <a:cs typeface="Gotham Medium" charset="0"/>
              </a:rPr>
              <a:t>Seminars – Directions to West Campus</a:t>
            </a:r>
            <a:endParaRPr kumimoji="0" lang="en-US" sz="4800" b="0" i="0" u="none" strike="noStrike" kern="1200" cap="none" spc="-150" normalizeH="0" baseline="0" noProof="0" dirty="0">
              <a:ln>
                <a:noFill/>
              </a:ln>
              <a:solidFill>
                <a:srgbClr val="54CCF5"/>
              </a:solidFill>
              <a:effectLst/>
              <a:uLnTx/>
              <a:uFillTx/>
              <a:latin typeface="Gotham Medium" charset="0"/>
              <a:ea typeface="Gotham Medium" charset="0"/>
              <a:cs typeface="Gotham Medium" charset="0"/>
            </a:endParaRPr>
          </a:p>
          <a:p>
            <a:pPr>
              <a:spcBef>
                <a:spcPts val="1200"/>
              </a:spcBef>
              <a:defRPr/>
            </a:pPr>
            <a:r>
              <a:rPr kumimoji="0" lang="en-US" sz="1600" b="0" i="0" u="none" strike="noStrike" kern="1200" cap="none" spc="-150" normalizeH="0" baseline="0" noProof="0" dirty="0">
                <a:ln>
                  <a:noFill/>
                </a:ln>
                <a:solidFill>
                  <a:srgbClr val="54CCF5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••••••••••••••••••••••••••••••••••••••••••••••••••••••••••••••••••••••••••••••••••</a:t>
            </a:r>
          </a:p>
          <a:p>
            <a:pPr>
              <a:spcBef>
                <a:spcPts val="1200"/>
              </a:spcBef>
              <a:defRPr/>
            </a:pPr>
            <a:endParaRPr kumimoji="0" lang="en-US" sz="800" b="0" i="0" u="none" strike="noStrike" kern="1200" cap="none" spc="-150" normalizeH="0" baseline="0" noProof="0" dirty="0">
              <a:ln>
                <a:noFill/>
              </a:ln>
              <a:solidFill>
                <a:srgbClr val="54CCF5"/>
              </a:solidFill>
              <a:effectLst/>
              <a:uLnTx/>
              <a:uFillTx/>
              <a:latin typeface="Gotham Medium" charset="0"/>
              <a:ea typeface="Gotham Medium" charset="0"/>
              <a:cs typeface="Gotham Medium" charset="0"/>
            </a:endParaRPr>
          </a:p>
          <a:p>
            <a:pPr>
              <a:spcBef>
                <a:spcPts val="1200"/>
              </a:spcBef>
              <a:defRPr/>
            </a:pPr>
            <a:endParaRPr kumimoji="0" lang="en-US" sz="2400" b="0" i="0" u="none" strike="noStrike" kern="1200" cap="none" spc="-150" normalizeH="0" baseline="0" noProof="0" dirty="0">
              <a:ln>
                <a:noFill/>
              </a:ln>
              <a:effectLst/>
              <a:uLnTx/>
              <a:uFillTx/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3" name="Picture 2" descr="A map of a city&#10;&#10;Description automatically generated">
            <a:extLst>
              <a:ext uri="{FF2B5EF4-FFF2-40B4-BE49-F238E27FC236}">
                <a16:creationId xmlns:a16="http://schemas.microsoft.com/office/drawing/2014/main" id="{BFC933AD-FCAE-EC74-7461-1BA6B0CC5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1" y="1768057"/>
            <a:ext cx="9252279" cy="4664201"/>
          </a:xfrm>
          <a:prstGeom prst="rect">
            <a:avLst/>
          </a:prstGeom>
        </p:spPr>
      </p:pic>
      <p:pic>
        <p:nvPicPr>
          <p:cNvPr id="5" name="Picture 4" descr="A map of a bus route&#10;&#10;Description automatically generated">
            <a:extLst>
              <a:ext uri="{FF2B5EF4-FFF2-40B4-BE49-F238E27FC236}">
                <a16:creationId xmlns:a16="http://schemas.microsoft.com/office/drawing/2014/main" id="{D4EC0127-67CD-619D-9931-2BF769270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865" y="1254154"/>
            <a:ext cx="4313904" cy="560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8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FC6245-7689-434B-8E09-E615A8B9D538}"/>
              </a:ext>
            </a:extLst>
          </p:cNvPr>
          <p:cNvSpPr txBox="1"/>
          <p:nvPr/>
        </p:nvSpPr>
        <p:spPr>
          <a:xfrm>
            <a:off x="680906" y="470831"/>
            <a:ext cx="10830188" cy="5916337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50" normalizeH="0" baseline="0" noProof="0" dirty="0">
                <a:ln>
                  <a:noFill/>
                </a:ln>
                <a:solidFill>
                  <a:srgbClr val="54CCF5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First Year Guide</a:t>
            </a:r>
          </a:p>
          <a:p>
            <a:pPr>
              <a:spcBef>
                <a:spcPts val="1200"/>
              </a:spcBef>
              <a:spcAft>
                <a:spcPts val="1800"/>
              </a:spcAft>
              <a:defRPr/>
            </a:pPr>
            <a:r>
              <a:rPr kumimoji="0" lang="en-US" b="0" i="0" u="none" strike="noStrike" kern="1200" cap="none" spc="-150" normalizeH="0" baseline="0" noProof="0" dirty="0">
                <a:ln>
                  <a:noFill/>
                </a:ln>
                <a:solidFill>
                  <a:srgbClr val="54CCF5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•••••••••••••••••••••••••••••••••••••••••••</a:t>
            </a:r>
          </a:p>
          <a:p>
            <a:pPr marL="342900" indent="-3429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You can find </a:t>
            </a:r>
            <a:r>
              <a:rPr kumimoji="0" lang="en-US" sz="2400" b="0" i="1" u="sng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ALL THIS INFO</a:t>
            </a:r>
            <a:r>
              <a:rPr kumimoji="0" lang="en-US" sz="2400" b="0" i="1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 </a:t>
            </a:r>
            <a:r>
              <a:rPr kumimoji="0" lang="en-US" sz="2400" b="0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on the </a:t>
            </a:r>
            <a:r>
              <a:rPr kumimoji="0" lang="en-US" sz="2400" b="0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  <a:hlinkClick r:id="rId3"/>
              </a:rPr>
              <a:t>Guide to the 1st Year</a:t>
            </a:r>
            <a:r>
              <a:rPr lang="en-US" sz="2400" u="none" spc="-150" dirty="0">
                <a:latin typeface="Gotham Medium" charset="0"/>
                <a:ea typeface="Gotham Medium" charset="0"/>
                <a:cs typeface="Gotham Medium" charset="0"/>
              </a:rPr>
              <a:t> </a:t>
            </a:r>
            <a:r>
              <a:rPr kumimoji="0" lang="en-US" sz="2400" b="0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webpage – </a:t>
            </a:r>
            <a:r>
              <a:rPr kumimoji="0" lang="en-US" sz="2400" b="0" i="1" u="sng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bookmark this page</a:t>
            </a:r>
            <a:r>
              <a:rPr kumimoji="0" lang="en-US" sz="2400" b="0" i="1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!</a:t>
            </a:r>
            <a:endParaRPr lang="en-US" sz="2400" spc="-150" dirty="0">
              <a:latin typeface="Gotham Medium" charset="0"/>
              <a:ea typeface="Gotham Medium" charset="0"/>
              <a:cs typeface="Gotham Medium" charset="0"/>
            </a:endParaRPr>
          </a:p>
          <a:p>
            <a:pPr lvl="1" algn="ctr">
              <a:spcBef>
                <a:spcPts val="1200"/>
              </a:spcBef>
              <a:spcAft>
                <a:spcPts val="1800"/>
              </a:spcAft>
              <a:defRPr/>
            </a:pPr>
            <a:r>
              <a:rPr kumimoji="0" lang="en-US" sz="2400" b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Resources</a:t>
            </a:r>
            <a:r>
              <a:rPr kumimoji="0" lang="en-US" sz="2400" b="0" i="1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 </a:t>
            </a:r>
            <a:r>
              <a:rPr lang="en-US" sz="2400" spc="-150" dirty="0">
                <a:latin typeface="Times New Roman" panose="02020603050405020304" pitchFamily="18" charset="0"/>
                <a:ea typeface="Gotham Medium" charset="0"/>
                <a:cs typeface="Times New Roman" panose="02020603050405020304" pitchFamily="18" charset="0"/>
              </a:rPr>
              <a:t>→  </a:t>
            </a:r>
            <a:r>
              <a:rPr lang="en-US" sz="2400" spc="-150" dirty="0">
                <a:latin typeface="Gotham Book"/>
                <a:ea typeface="Gotham Medium" charset="0"/>
                <a:cs typeface="Times New Roman" panose="02020603050405020304" pitchFamily="18" charset="0"/>
              </a:rPr>
              <a:t>Students </a:t>
            </a:r>
            <a:r>
              <a:rPr lang="en-US" sz="2400" spc="-150" dirty="0">
                <a:latin typeface="Times New Roman" panose="02020603050405020304" pitchFamily="18" charset="0"/>
                <a:ea typeface="Gotham Medium" charset="0"/>
                <a:cs typeface="Times New Roman" panose="02020603050405020304" pitchFamily="18" charset="0"/>
              </a:rPr>
              <a:t>→  </a:t>
            </a:r>
            <a:r>
              <a:rPr lang="en-US" sz="2400" spc="-150" dirty="0">
                <a:latin typeface="Gotham Book"/>
                <a:ea typeface="Gotham Medium" charset="0"/>
                <a:cs typeface="Times New Roman" panose="02020603050405020304" pitchFamily="18" charset="0"/>
              </a:rPr>
              <a:t>Graduate </a:t>
            </a:r>
            <a:r>
              <a:rPr lang="en-US" sz="2400" spc="-150" dirty="0">
                <a:latin typeface="Times New Roman" panose="02020603050405020304" pitchFamily="18" charset="0"/>
                <a:ea typeface="Gotham Medium" charset="0"/>
                <a:cs typeface="Times New Roman" panose="02020603050405020304" pitchFamily="18" charset="0"/>
              </a:rPr>
              <a:t>→  </a:t>
            </a:r>
            <a:r>
              <a:rPr lang="en-US" sz="2400" spc="-150" dirty="0">
                <a:latin typeface="Gotham Book"/>
                <a:ea typeface="Gotham Medium" charset="0"/>
                <a:cs typeface="Times New Roman" panose="02020603050405020304" pitchFamily="18" charset="0"/>
              </a:rPr>
              <a:t>1</a:t>
            </a:r>
            <a:r>
              <a:rPr lang="en-US" sz="2400" spc="-150" baseline="30000" dirty="0">
                <a:latin typeface="Gotham Book"/>
                <a:ea typeface="Gotham Medium" charset="0"/>
                <a:cs typeface="Times New Roman" panose="02020603050405020304" pitchFamily="18" charset="0"/>
              </a:rPr>
              <a:t>st</a:t>
            </a:r>
            <a:r>
              <a:rPr lang="en-US" sz="2400" spc="-150" dirty="0">
                <a:latin typeface="Gotham Book"/>
                <a:ea typeface="Gotham Medium" charset="0"/>
                <a:cs typeface="Times New Roman" panose="02020603050405020304" pitchFamily="18" charset="0"/>
              </a:rPr>
              <a:t> Year Guide</a:t>
            </a:r>
          </a:p>
          <a:p>
            <a:pPr>
              <a:spcBef>
                <a:spcPts val="1200"/>
              </a:spcBef>
              <a:spcAft>
                <a:spcPts val="1800"/>
              </a:spcAft>
              <a:defRPr/>
            </a:pPr>
            <a:r>
              <a:rPr lang="en-US" sz="2400" spc="-150" dirty="0">
                <a:latin typeface="Times New Roman" panose="02020603050405020304" pitchFamily="18" charset="0"/>
                <a:ea typeface="Gotham Medium" charset="0"/>
                <a:cs typeface="Times New Roman" panose="02020603050405020304" pitchFamily="18" charset="0"/>
              </a:rPr>
              <a:t>→  </a:t>
            </a:r>
            <a:r>
              <a:rPr lang="en-US" sz="2400" spc="-150" dirty="0">
                <a:latin typeface="Gotham Book"/>
                <a:ea typeface="Gotham Medium" charset="0"/>
                <a:cs typeface="Times New Roman" panose="02020603050405020304" pitchFamily="18" charset="0"/>
              </a:rPr>
              <a:t>PDFs of forms		</a:t>
            </a:r>
            <a:r>
              <a:rPr lang="en-US" sz="2400" spc="-150" dirty="0">
                <a:latin typeface="Times New Roman" panose="02020603050405020304" pitchFamily="18" charset="0"/>
                <a:ea typeface="Gotham Medium" charset="0"/>
                <a:cs typeface="Times New Roman" panose="02020603050405020304" pitchFamily="18" charset="0"/>
              </a:rPr>
              <a:t>→  </a:t>
            </a:r>
            <a:r>
              <a:rPr lang="en-US" sz="2400" spc="-150" dirty="0">
                <a:latin typeface="Gotham Book"/>
                <a:ea typeface="Gotham Medium" charset="0"/>
                <a:cs typeface="Times New Roman" panose="02020603050405020304" pitchFamily="18" charset="0"/>
              </a:rPr>
              <a:t>Enroll &amp; Pay User Guides</a:t>
            </a:r>
          </a:p>
          <a:p>
            <a:pPr>
              <a:spcBef>
                <a:spcPts val="1200"/>
              </a:spcBef>
              <a:spcAft>
                <a:spcPts val="1800"/>
              </a:spcAft>
              <a:defRPr/>
            </a:pPr>
            <a:r>
              <a:rPr lang="en-US" sz="2400" spc="-150" dirty="0">
                <a:latin typeface="Times New Roman" panose="02020603050405020304" pitchFamily="18" charset="0"/>
                <a:ea typeface="Gotham Medium" charset="0"/>
                <a:cs typeface="Times New Roman" panose="02020603050405020304" pitchFamily="18" charset="0"/>
              </a:rPr>
              <a:t>→  </a:t>
            </a:r>
            <a:r>
              <a:rPr lang="en-US" sz="2400" spc="-150" dirty="0">
                <a:latin typeface="Gotham Book"/>
                <a:ea typeface="Gotham Medium" charset="0"/>
                <a:cs typeface="Times New Roman" panose="02020603050405020304" pitchFamily="18" charset="0"/>
              </a:rPr>
              <a:t>Important deadlines		</a:t>
            </a:r>
            <a:r>
              <a:rPr lang="en-US" sz="2400" spc="-150" dirty="0">
                <a:latin typeface="Times New Roman" panose="02020603050405020304" pitchFamily="18" charset="0"/>
                <a:ea typeface="Gotham Medium" charset="0"/>
                <a:cs typeface="Times New Roman" panose="02020603050405020304" pitchFamily="18" charset="0"/>
              </a:rPr>
              <a:t>→  </a:t>
            </a:r>
            <a:r>
              <a:rPr lang="en-US" sz="2400" spc="-150" dirty="0">
                <a:latin typeface="Gotham Book"/>
                <a:ea typeface="Gotham Medium" charset="0"/>
                <a:cs typeface="Times New Roman" panose="02020603050405020304" pitchFamily="18" charset="0"/>
              </a:rPr>
              <a:t>Health Insurance Enrollment Info</a:t>
            </a:r>
          </a:p>
          <a:p>
            <a:pPr>
              <a:spcBef>
                <a:spcPts val="1200"/>
              </a:spcBef>
              <a:spcAft>
                <a:spcPts val="1800"/>
              </a:spcAft>
              <a:defRPr/>
            </a:pPr>
            <a:r>
              <a:rPr lang="en-US" sz="2400" spc="-150" dirty="0">
                <a:latin typeface="Times New Roman" panose="02020603050405020304" pitchFamily="18" charset="0"/>
                <a:ea typeface="Gotham Medium" charset="0"/>
                <a:cs typeface="Times New Roman" panose="02020603050405020304" pitchFamily="18" charset="0"/>
              </a:rPr>
              <a:t>→  </a:t>
            </a:r>
            <a:r>
              <a:rPr lang="en-US" sz="2400" spc="-150" dirty="0">
                <a:latin typeface="Gotham Book"/>
                <a:ea typeface="Gotham Medium" charset="0"/>
                <a:cs typeface="Times New Roman" panose="02020603050405020304" pitchFamily="18" charset="0"/>
              </a:rPr>
              <a:t>Seminar Times		</a:t>
            </a:r>
            <a:r>
              <a:rPr lang="en-US" sz="2400" spc="-150" dirty="0">
                <a:latin typeface="Times New Roman" panose="02020603050405020304" pitchFamily="18" charset="0"/>
                <a:ea typeface="Gotham Medium" charset="0"/>
                <a:cs typeface="Times New Roman" panose="02020603050405020304" pitchFamily="18" charset="0"/>
              </a:rPr>
              <a:t>→  </a:t>
            </a:r>
            <a:r>
              <a:rPr lang="en-US" sz="2400" spc="-150" dirty="0">
                <a:latin typeface="Gotham Book"/>
                <a:ea typeface="Gotham Medium" charset="0"/>
                <a:cs typeface="Times New Roman" panose="02020603050405020304" pitchFamily="18" charset="0"/>
              </a:rPr>
              <a:t>Bus Route to West Campus</a:t>
            </a:r>
          </a:p>
          <a:p>
            <a:pPr>
              <a:spcBef>
                <a:spcPts val="1200"/>
              </a:spcBef>
              <a:spcAft>
                <a:spcPts val="1800"/>
              </a:spcAft>
              <a:defRPr/>
            </a:pPr>
            <a:r>
              <a:rPr lang="en-US" sz="2400" spc="-150" dirty="0">
                <a:latin typeface="Times New Roman" panose="02020603050405020304" pitchFamily="18" charset="0"/>
                <a:ea typeface="Gotham Medium" charset="0"/>
                <a:cs typeface="Times New Roman" panose="02020603050405020304" pitchFamily="18" charset="0"/>
              </a:rPr>
              <a:t>→  </a:t>
            </a:r>
            <a:r>
              <a:rPr lang="en-US" sz="2400" i="1" spc="-150" dirty="0">
                <a:latin typeface="Gotham Book"/>
                <a:ea typeface="Gotham Medium" charset="0"/>
                <a:cs typeface="Times New Roman" panose="02020603050405020304" pitchFamily="18" charset="0"/>
              </a:rPr>
              <a:t>And much more!</a:t>
            </a:r>
          </a:p>
        </p:txBody>
      </p:sp>
    </p:spTree>
    <p:extLst>
      <p:ext uri="{BB962C8B-B14F-4D97-AF65-F5344CB8AC3E}">
        <p14:creationId xmlns:p14="http://schemas.microsoft.com/office/powerpoint/2010/main" val="2427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E8A156-5E96-4D4F-92B4-ED70F6D3FC21}"/>
              </a:ext>
            </a:extLst>
          </p:cNvPr>
          <p:cNvSpPr/>
          <p:nvPr/>
        </p:nvSpPr>
        <p:spPr>
          <a:xfrm>
            <a:off x="152399" y="152399"/>
            <a:ext cx="11887201" cy="6553201"/>
          </a:xfrm>
          <a:prstGeom prst="rect">
            <a:avLst/>
          </a:prstGeom>
          <a:solidFill>
            <a:srgbClr val="54CCF5"/>
          </a:solidFill>
          <a:ln w="304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0"/>
            <a:ext cx="9144000" cy="6858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University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Policies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0A5B1E-2219-BD4E-B6EA-A8E3D2C65A0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" y="6092913"/>
            <a:ext cx="868680" cy="2074459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35A2E1-9644-1C4F-AD2C-21ED36E3893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438227"/>
            <a:ext cx="868680" cy="2074459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601E10-17F2-C64F-9B02-6588984A381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260" y="-1494430"/>
            <a:ext cx="868680" cy="20744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22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FC6245-7689-434B-8E09-E615A8B9D538}"/>
              </a:ext>
            </a:extLst>
          </p:cNvPr>
          <p:cNvSpPr txBox="1"/>
          <p:nvPr/>
        </p:nvSpPr>
        <p:spPr>
          <a:xfrm>
            <a:off x="693618" y="425742"/>
            <a:ext cx="11034191" cy="5924724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 dirty="0">
                <a:ln>
                  <a:noFill/>
                </a:ln>
                <a:solidFill>
                  <a:srgbClr val="54CCF5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Academic Probation</a:t>
            </a:r>
          </a:p>
          <a:p>
            <a:pPr>
              <a:spcBef>
                <a:spcPts val="1200"/>
              </a:spcBef>
              <a:spcAft>
                <a:spcPts val="1800"/>
              </a:spcAft>
              <a:defRPr/>
            </a:pPr>
            <a:r>
              <a:rPr kumimoji="0" lang="en-US" sz="1600" b="0" i="0" u="none" strike="noStrike" kern="1200" cap="none" spc="-150" normalizeH="0" baseline="0" noProof="0" dirty="0">
                <a:ln>
                  <a:noFill/>
                </a:ln>
                <a:solidFill>
                  <a:srgbClr val="54CCF5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••••••••••••••••••••••••••••••••••••••••••••••••••••••••</a:t>
            </a:r>
            <a:endParaRPr lang="en-US" sz="1600" spc="-150" dirty="0">
              <a:solidFill>
                <a:prstClr val="black"/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u="sng" spc="-150" dirty="0">
                <a:solidFill>
                  <a:prstClr val="black"/>
                </a:solidFill>
                <a:latin typeface="Gotham Medium"/>
                <a:ea typeface="Gotham Book" charset="0"/>
                <a:cs typeface="Gotham Book" charset="0"/>
              </a:rPr>
              <a:t>Good Academic Standing</a:t>
            </a:r>
            <a:r>
              <a:rPr lang="en-US" sz="2800" spc="-150" dirty="0">
                <a:solidFill>
                  <a:prstClr val="black"/>
                </a:solidFill>
                <a:latin typeface="Gotham Medium"/>
                <a:ea typeface="Gotham Book" charset="0"/>
                <a:cs typeface="Gotham Book" charset="0"/>
              </a:rPr>
              <a:t>:	</a:t>
            </a:r>
          </a:p>
          <a:p>
            <a:pPr>
              <a:defRPr/>
            </a:pPr>
            <a:endParaRPr lang="en-US" sz="2800" spc="-150" dirty="0">
              <a:solidFill>
                <a:prstClr val="black"/>
              </a:solidFill>
              <a:latin typeface="Gotham Medium"/>
              <a:ea typeface="Gotham Book" charset="0"/>
              <a:cs typeface="Gotham Book" charset="0"/>
            </a:endParaRPr>
          </a:p>
          <a:p>
            <a:pPr lvl="1">
              <a:defRPr/>
            </a:pPr>
            <a:r>
              <a:rPr lang="en-US" sz="2800" spc="-150" dirty="0">
                <a:solidFill>
                  <a:prstClr val="black"/>
                </a:solidFill>
                <a:latin typeface="Gotham Medium"/>
                <a:ea typeface="Gotham Book" charset="0"/>
                <a:cs typeface="Gotham Book" charset="0"/>
              </a:rPr>
              <a:t>	1. 	Minimum GPA = 3.0</a:t>
            </a:r>
          </a:p>
          <a:p>
            <a:pPr lvl="1">
              <a:defRPr/>
            </a:pPr>
            <a:endParaRPr lang="en-US" sz="1400" spc="-150" dirty="0">
              <a:solidFill>
                <a:prstClr val="black"/>
              </a:solidFill>
              <a:latin typeface="Gotham Medium"/>
              <a:ea typeface="Gotham Book" charset="0"/>
              <a:cs typeface="Gotham Book" charset="0"/>
            </a:endParaRPr>
          </a:p>
          <a:p>
            <a:pPr>
              <a:defRPr/>
            </a:pPr>
            <a:r>
              <a:rPr lang="en-US" sz="2800" spc="-150" dirty="0">
                <a:solidFill>
                  <a:prstClr val="black"/>
                </a:solidFill>
                <a:latin typeface="Gotham Medium"/>
                <a:ea typeface="Gotham Book" charset="0"/>
                <a:cs typeface="Gotham Book" charset="0"/>
              </a:rPr>
              <a:t>	2.	Academic and scholarly integrity</a:t>
            </a:r>
          </a:p>
          <a:p>
            <a:pPr>
              <a:defRPr/>
            </a:pPr>
            <a:endParaRPr lang="en-US" sz="1400" spc="-150" dirty="0">
              <a:solidFill>
                <a:prstClr val="black"/>
              </a:solidFill>
              <a:latin typeface="Gotham Medium"/>
              <a:ea typeface="Gotham Book" charset="0"/>
              <a:cs typeface="Gotham Book" charset="0"/>
            </a:endParaRPr>
          </a:p>
          <a:p>
            <a:pPr>
              <a:defRPr/>
            </a:pPr>
            <a:r>
              <a:rPr lang="en-US" sz="2800" spc="-150" dirty="0">
                <a:solidFill>
                  <a:prstClr val="black"/>
                </a:solidFill>
                <a:latin typeface="Gotham Medium"/>
                <a:ea typeface="Gotham Book" charset="0"/>
                <a:cs typeface="Gotham Book" charset="0"/>
              </a:rPr>
              <a:t>	3.	Completion degree milestones on time (Oral Comp Exam, etc.)</a:t>
            </a:r>
          </a:p>
          <a:p>
            <a:pPr>
              <a:defRPr/>
            </a:pPr>
            <a:endParaRPr lang="en-US" sz="1400" spc="-150" dirty="0">
              <a:solidFill>
                <a:prstClr val="black"/>
              </a:solidFill>
              <a:latin typeface="Gotham Medium"/>
              <a:ea typeface="Gotham Book" charset="0"/>
              <a:cs typeface="Gotham Book" charset="0"/>
            </a:endParaRPr>
          </a:p>
          <a:p>
            <a:pPr>
              <a:defRPr/>
            </a:pPr>
            <a:r>
              <a:rPr lang="en-US" sz="2800" spc="-150" dirty="0">
                <a:solidFill>
                  <a:prstClr val="black"/>
                </a:solidFill>
                <a:latin typeface="Gotham Medium"/>
                <a:ea typeface="Gotham Book" charset="0"/>
                <a:cs typeface="Gotham Book" charset="0"/>
              </a:rPr>
              <a:t>	4. 	Within maximum time to complete program (8 years)</a:t>
            </a:r>
          </a:p>
          <a:p>
            <a:pPr>
              <a:defRPr/>
            </a:pPr>
            <a:endParaRPr lang="en-US" sz="2800" spc="-150" dirty="0">
              <a:solidFill>
                <a:prstClr val="black"/>
              </a:solidFill>
              <a:latin typeface="Gotham Medium"/>
              <a:ea typeface="Gotham Book" charset="0"/>
              <a:cs typeface="Gotham Book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spc="-150" dirty="0">
                <a:solidFill>
                  <a:prstClr val="black"/>
                </a:solidFill>
                <a:latin typeface="Gotham Medium"/>
                <a:ea typeface="Gotham Book" charset="0"/>
                <a:cs typeface="Gotham Book" charset="0"/>
              </a:rPr>
              <a:t>Failure to meet these standards will lead to academic probation during the next semester</a:t>
            </a:r>
          </a:p>
          <a:p>
            <a:pPr marL="1657350" lvl="2" indent="-742950">
              <a:buFont typeface="Arial" panose="020B0604020202020204" pitchFamily="34" charset="0"/>
              <a:buChar char="•"/>
              <a:defRPr/>
            </a:pPr>
            <a:endParaRPr lang="en-US" sz="2800" spc="-150" dirty="0">
              <a:solidFill>
                <a:prstClr val="black"/>
              </a:solidFill>
              <a:latin typeface="Gotham Book" charset="0"/>
              <a:ea typeface="Gotham Book" charset="0"/>
              <a:cs typeface="Gotham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39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FC6245-7689-434B-8E09-E615A8B9D538}"/>
              </a:ext>
            </a:extLst>
          </p:cNvPr>
          <p:cNvSpPr txBox="1"/>
          <p:nvPr/>
        </p:nvSpPr>
        <p:spPr>
          <a:xfrm>
            <a:off x="693618" y="425742"/>
            <a:ext cx="10203681" cy="5924724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 dirty="0">
                <a:ln>
                  <a:noFill/>
                </a:ln>
                <a:solidFill>
                  <a:srgbClr val="54CCF5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Academic Probation</a:t>
            </a:r>
          </a:p>
          <a:p>
            <a:pPr>
              <a:spcBef>
                <a:spcPts val="1200"/>
              </a:spcBef>
              <a:spcAft>
                <a:spcPts val="1800"/>
              </a:spcAft>
              <a:defRPr/>
            </a:pPr>
            <a:r>
              <a:rPr kumimoji="0" lang="en-US" sz="1600" b="0" i="0" u="none" strike="noStrike" kern="1200" cap="none" spc="-150" normalizeH="0" baseline="0" noProof="0" dirty="0">
                <a:ln>
                  <a:noFill/>
                </a:ln>
                <a:solidFill>
                  <a:srgbClr val="54CCF5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••••••••••••••••••••••••••••••••••••••••••••••••••••••••</a:t>
            </a:r>
            <a:endParaRPr lang="en-US" sz="1600" spc="-150" dirty="0">
              <a:solidFill>
                <a:prstClr val="black"/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spc="-150" dirty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</a:rPr>
              <a:t>The student must increase their GPA up to the 3.0 minimum and return to good academic standing by the end of the probationary semester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400" spc="-150" dirty="0">
              <a:solidFill>
                <a:prstClr val="black"/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spc="-150" dirty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</a:rPr>
              <a:t>Good academic standing is a condition for holding GTA and GRA appointments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400" spc="-150" dirty="0">
              <a:solidFill>
                <a:prstClr val="black"/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spc="-150" dirty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</a:rPr>
              <a:t>The department can petition to keep a probationary student on GTA/GRA for </a:t>
            </a:r>
            <a:r>
              <a:rPr lang="en-US" sz="2400" u="sng" spc="-150" dirty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</a:rPr>
              <a:t>up to one semester</a:t>
            </a:r>
          </a:p>
          <a:p>
            <a:pPr>
              <a:defRPr/>
            </a:pPr>
            <a:endParaRPr lang="en-US" sz="2400" spc="-150" dirty="0">
              <a:solidFill>
                <a:prstClr val="black"/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spc="-150" dirty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</a:rPr>
              <a:t>Failure to return to good academic standing may result in a recommendation to end graduate studies</a:t>
            </a:r>
          </a:p>
          <a:p>
            <a:pPr marL="1657350" lvl="2" indent="-742950">
              <a:buFont typeface="Arial" panose="020B0604020202020204" pitchFamily="34" charset="0"/>
              <a:buChar char="•"/>
              <a:defRPr/>
            </a:pPr>
            <a:endParaRPr lang="en-US" sz="2800" spc="-150" dirty="0">
              <a:solidFill>
                <a:prstClr val="black"/>
              </a:solidFill>
              <a:latin typeface="Gotham Book" charset="0"/>
              <a:ea typeface="Gotham Book" charset="0"/>
              <a:cs typeface="Gotham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33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FC6245-7689-434B-8E09-E615A8B9D538}"/>
              </a:ext>
            </a:extLst>
          </p:cNvPr>
          <p:cNvSpPr txBox="1"/>
          <p:nvPr/>
        </p:nvSpPr>
        <p:spPr>
          <a:xfrm>
            <a:off x="1373124" y="685800"/>
            <a:ext cx="9423507" cy="3013745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150" normalizeH="0" baseline="0" noProof="0" dirty="0">
                <a:ln>
                  <a:noFill/>
                </a:ln>
                <a:solidFill>
                  <a:srgbClr val="54CCF5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Enrollment Requirements</a:t>
            </a:r>
          </a:p>
          <a:p>
            <a:pPr>
              <a:spcBef>
                <a:spcPts val="1200"/>
              </a:spcBef>
              <a:spcAft>
                <a:spcPts val="1800"/>
              </a:spcAft>
              <a:defRPr/>
            </a:pPr>
            <a:r>
              <a:rPr kumimoji="0" lang="en-US" sz="2000" b="0" i="0" u="none" strike="noStrike" kern="1200" cap="none" spc="-150" normalizeH="0" baseline="0" noProof="0" dirty="0">
                <a:ln>
                  <a:noFill/>
                </a:ln>
                <a:solidFill>
                  <a:srgbClr val="54CCF5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•••••••••••••••••••••••••••••••••••••••••••••••••••••••••••••••••••••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spc="-150" dirty="0">
                <a:solidFill>
                  <a:prstClr val="black"/>
                </a:solidFill>
                <a:latin typeface="Gotham Medium"/>
                <a:ea typeface="Gotham Book" charset="0"/>
                <a:cs typeface="Gotham Book" charset="0"/>
              </a:rPr>
              <a:t>GTAs/GRAs are required to be enrolled full-time to receive tuition coverage and insurance subsidies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 charset="0"/>
              <a:ea typeface="Gotham Book" charset="0"/>
              <a:cs typeface="Gotham Book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789543C-D108-4678-9DCE-2CA01B2FB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918516"/>
              </p:ext>
            </p:extLst>
          </p:nvPr>
        </p:nvGraphicFramePr>
        <p:xfrm>
          <a:off x="1915020" y="4083652"/>
          <a:ext cx="8361960" cy="1696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0712">
                  <a:extLst>
                    <a:ext uri="{9D8B030D-6E8A-4147-A177-3AD203B41FA5}">
                      <a16:colId xmlns:a16="http://schemas.microsoft.com/office/drawing/2014/main" val="3912533362"/>
                    </a:ext>
                  </a:extLst>
                </a:gridCol>
                <a:gridCol w="4891248">
                  <a:extLst>
                    <a:ext uri="{9D8B030D-6E8A-4147-A177-3AD203B41FA5}">
                      <a16:colId xmlns:a16="http://schemas.microsoft.com/office/drawing/2014/main" val="1486772020"/>
                    </a:ext>
                  </a:extLst>
                </a:gridCol>
              </a:tblGrid>
              <a:tr h="5654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Semester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Full-time Enrollment Minimum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866039"/>
                  </a:ext>
                </a:extLst>
              </a:tr>
              <a:tr h="5654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Fall/Spring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7860"/>
                  </a:ext>
                </a:extLst>
              </a:tr>
              <a:tr h="5654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197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15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9E51ED-EEBC-4D5F-95CD-8F957047E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" r="6164"/>
          <a:stretch/>
        </p:blipFill>
        <p:spPr>
          <a:xfrm>
            <a:off x="7236198" y="-379562"/>
            <a:ext cx="4955802" cy="7315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FC6245-7689-434B-8E09-E615A8B9D538}"/>
              </a:ext>
            </a:extLst>
          </p:cNvPr>
          <p:cNvSpPr txBox="1"/>
          <p:nvPr/>
        </p:nvSpPr>
        <p:spPr>
          <a:xfrm>
            <a:off x="439948" y="425742"/>
            <a:ext cx="6933976" cy="5178104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 dirty="0">
                <a:ln>
                  <a:noFill/>
                </a:ln>
                <a:solidFill>
                  <a:srgbClr val="54CCF5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GTA Appointment - Pay</a:t>
            </a:r>
          </a:p>
          <a:p>
            <a:pPr>
              <a:spcBef>
                <a:spcPts val="1200"/>
              </a:spcBef>
              <a:spcAft>
                <a:spcPts val="1800"/>
              </a:spcAft>
              <a:defRPr/>
            </a:pPr>
            <a:r>
              <a:rPr kumimoji="0" lang="en-US" sz="1600" b="0" i="0" u="none" strike="noStrike" kern="1200" cap="none" spc="-150" normalizeH="0" baseline="0" noProof="0" dirty="0">
                <a:ln>
                  <a:noFill/>
                </a:ln>
                <a:solidFill>
                  <a:srgbClr val="54CCF5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•••••••••••••••••••••••••••••••••••••••••••••••••••••••••••••••••</a:t>
            </a:r>
            <a:endParaRPr kumimoji="0" lang="en-US" sz="28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 charset="0"/>
              <a:ea typeface="Gotham Book" charset="0"/>
              <a:cs typeface="Gotham Book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Medium"/>
                <a:ea typeface="Gotham Book" charset="0"/>
                <a:cs typeface="Gotham Book" charset="0"/>
              </a:rPr>
              <a:t>Pay rate increased to $1,033.735</a:t>
            </a:r>
            <a:r>
              <a:rPr lang="en-US" sz="2800" spc="-150" dirty="0">
                <a:solidFill>
                  <a:prstClr val="black"/>
                </a:solidFill>
                <a:latin typeface="Gotham Medium"/>
                <a:ea typeface="Gotham Book" charset="0"/>
                <a:cs typeface="Gotham Book" charset="0"/>
              </a:rPr>
              <a:t>817</a:t>
            </a:r>
            <a:r>
              <a:rPr kumimoji="0" lang="en-US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Medium"/>
                <a:ea typeface="Gotham Book" charset="0"/>
                <a:cs typeface="Gotham Book" charset="0"/>
              </a:rPr>
              <a:t> biweekly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Medium"/>
              <a:ea typeface="Gotham Book" charset="0"/>
              <a:cs typeface="Gotham Book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Medium"/>
                <a:ea typeface="Gotham Book" charset="0"/>
                <a:cs typeface="Gotham Book" charset="0"/>
              </a:rPr>
              <a:t>No gap in pay between Fall &amp; Spring</a:t>
            </a:r>
            <a:endParaRPr lang="en-US" sz="2800" spc="-150" dirty="0">
              <a:solidFill>
                <a:prstClr val="black"/>
              </a:solidFill>
              <a:latin typeface="Gotham Medium"/>
              <a:ea typeface="Gotham Book" charset="0"/>
              <a:cs typeface="Gotham Book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Medium"/>
              <a:ea typeface="Gotham Book" charset="0"/>
              <a:cs typeface="Gotham Book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spc="-150" dirty="0">
                <a:solidFill>
                  <a:prstClr val="black"/>
                </a:solidFill>
                <a:latin typeface="Gotham Medium"/>
                <a:ea typeface="Gotham Book" charset="0"/>
                <a:cs typeface="Gotham Book" charset="0"/>
              </a:rPr>
              <a:t>If you hold a summer GTA, then you will have pay gaps between Spring &amp; Summer and Summer &amp; Fall – we will use short-term GRAs to keep paychecks coming</a:t>
            </a:r>
          </a:p>
          <a:p>
            <a:pPr marL="1200150" lvl="1" indent="-742950">
              <a:buFontTx/>
              <a:buChar char="◦"/>
              <a:defRPr/>
            </a:pPr>
            <a:r>
              <a:rPr lang="en-US" sz="2400" spc="-150" dirty="0">
                <a:solidFill>
                  <a:prstClr val="black"/>
                </a:solidFill>
                <a:latin typeface="Gotham Medium"/>
                <a:ea typeface="Gotham Book" charset="0"/>
                <a:cs typeface="Gotham Book" charset="0"/>
              </a:rPr>
              <a:t>I will send out reminders if this applies to you</a:t>
            </a:r>
          </a:p>
        </p:txBody>
      </p:sp>
    </p:spTree>
    <p:extLst>
      <p:ext uri="{BB962C8B-B14F-4D97-AF65-F5344CB8AC3E}">
        <p14:creationId xmlns:p14="http://schemas.microsoft.com/office/powerpoint/2010/main" val="420131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FC6245-7689-434B-8E09-E615A8B9D538}"/>
              </a:ext>
            </a:extLst>
          </p:cNvPr>
          <p:cNvSpPr txBox="1"/>
          <p:nvPr/>
        </p:nvSpPr>
        <p:spPr>
          <a:xfrm>
            <a:off x="474453" y="425742"/>
            <a:ext cx="10364123" cy="5178104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 dirty="0">
                <a:ln>
                  <a:noFill/>
                </a:ln>
                <a:solidFill>
                  <a:srgbClr val="54CCF5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GTA Appointment – Health Insurance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50" normalizeH="0" baseline="0" noProof="0" dirty="0">
                <a:ln>
                  <a:noFill/>
                </a:ln>
                <a:solidFill>
                  <a:srgbClr val="54CCF5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</a:t>
            </a:r>
            <a:endParaRPr lang="en-US" sz="2400" spc="-150" dirty="0">
              <a:solidFill>
                <a:prstClr val="black"/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spc="-150" dirty="0">
              <a:solidFill>
                <a:prstClr val="black"/>
              </a:solidFill>
              <a:latin typeface="Gotham Medium"/>
              <a:ea typeface="Gotham Book" charset="0"/>
              <a:cs typeface="Gotham Book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spc="-150" dirty="0">
                <a:solidFill>
                  <a:prstClr val="black"/>
                </a:solidFill>
                <a:latin typeface="Gotham Medium"/>
                <a:ea typeface="Gotham Book" charset="0"/>
                <a:cs typeface="Gotham Book" charset="0"/>
              </a:rPr>
              <a:t>All GTAs/GRAs/GAs are eligible for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-150" dirty="0">
                <a:solidFill>
                  <a:prstClr val="black"/>
                </a:solidFill>
                <a:latin typeface="Gotham Medium"/>
                <a:ea typeface="Gotham Book" charset="0"/>
                <a:cs typeface="Gotham Book" charset="0"/>
              </a:rPr>
              <a:t>               </a:t>
            </a:r>
            <a:r>
              <a:rPr lang="en-US" sz="2400" u="sng" spc="-150" dirty="0">
                <a:solidFill>
                  <a:prstClr val="black"/>
                </a:solidFill>
                <a:latin typeface="Gotham Medium"/>
                <a:ea typeface="Gotham Book" charset="0"/>
                <a:cs typeface="Gotham Book" charset="0"/>
              </a:rPr>
              <a:t>graduate student health insurance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spc="-150" dirty="0">
              <a:solidFill>
                <a:prstClr val="black"/>
              </a:solidFill>
              <a:latin typeface="Gotham Medium"/>
              <a:ea typeface="Gotham Book" charset="0"/>
              <a:cs typeface="Gotham Book" charset="0"/>
            </a:endParaRP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r>
              <a:rPr lang="en-US" sz="2400" spc="-150" dirty="0">
                <a:solidFill>
                  <a:prstClr val="black"/>
                </a:solidFill>
                <a:latin typeface="Gotham Medium"/>
                <a:ea typeface="Gotham Book" charset="0"/>
                <a:cs typeface="Gotham Book" charset="0"/>
              </a:rPr>
              <a:t>75% of premium paid by </a:t>
            </a:r>
          </a:p>
          <a:p>
            <a:pPr lvl="1">
              <a:defRPr/>
            </a:pPr>
            <a:r>
              <a:rPr lang="en-US" sz="2400" spc="-150" dirty="0">
                <a:solidFill>
                  <a:prstClr val="black"/>
                </a:solidFill>
                <a:latin typeface="Gotham Medium"/>
                <a:ea typeface="Gotham Book" charset="0"/>
                <a:cs typeface="Gotham Book" charset="0"/>
              </a:rPr>
              <a:t>      University</a:t>
            </a: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endParaRPr lang="en-US" sz="2400" spc="-150" dirty="0">
              <a:solidFill>
                <a:prstClr val="black"/>
              </a:solidFill>
              <a:latin typeface="Gotham Medium"/>
              <a:ea typeface="Gotham Book" charset="0"/>
              <a:cs typeface="Gotham Book" charset="0"/>
            </a:endParaRP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r>
              <a:rPr lang="en-US" sz="2400" spc="-150" dirty="0">
                <a:solidFill>
                  <a:prstClr val="black"/>
                </a:solidFill>
                <a:latin typeface="Gotham Medium"/>
                <a:ea typeface="Gotham Book" charset="0"/>
                <a:cs typeface="Gotham Book" charset="0"/>
              </a:rPr>
              <a:t>Enroll by August 26 for </a:t>
            </a:r>
          </a:p>
          <a:p>
            <a:pPr>
              <a:defRPr/>
            </a:pPr>
            <a:r>
              <a:rPr lang="en-US" sz="2400" spc="-150" dirty="0">
                <a:solidFill>
                  <a:prstClr val="black"/>
                </a:solidFill>
                <a:latin typeface="Gotham Medium"/>
                <a:ea typeface="Gotham Book" charset="0"/>
                <a:cs typeface="Gotham Book" charset="0"/>
              </a:rPr>
              <a:t>               coverage to be retroactively </a:t>
            </a:r>
          </a:p>
          <a:p>
            <a:pPr>
              <a:defRPr/>
            </a:pPr>
            <a:r>
              <a:rPr lang="en-US" sz="2400" spc="-150" dirty="0">
                <a:solidFill>
                  <a:prstClr val="black"/>
                </a:solidFill>
                <a:latin typeface="Gotham Medium"/>
                <a:ea typeface="Gotham Book" charset="0"/>
                <a:cs typeface="Gotham Book" charset="0"/>
              </a:rPr>
              <a:t>               effective August 1</a:t>
            </a:r>
          </a:p>
          <a:p>
            <a:pPr marL="1657350" lvl="2" indent="-742950">
              <a:buFont typeface="Arial" panose="020B0604020202020204" pitchFamily="34" charset="0"/>
              <a:buChar char="•"/>
              <a:defRPr/>
            </a:pPr>
            <a:endParaRPr lang="en-US" sz="2800" spc="-150" dirty="0">
              <a:solidFill>
                <a:prstClr val="black"/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pPr marL="1657350" lvl="2" indent="-742950">
              <a:buFont typeface="Arial" panose="020B0604020202020204" pitchFamily="34" charset="0"/>
              <a:buChar char="•"/>
              <a:defRPr/>
            </a:pPr>
            <a:endParaRPr lang="en-US" sz="2800" spc="-150" dirty="0">
              <a:solidFill>
                <a:prstClr val="black"/>
              </a:solidFill>
              <a:latin typeface="Gotham Book" charset="0"/>
              <a:ea typeface="Gotham Book" charset="0"/>
              <a:cs typeface="Gotham Book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7B5F2D-429A-4597-9977-06F994947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5070" y="1807353"/>
            <a:ext cx="6430626" cy="427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2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FC6245-7689-434B-8E09-E615A8B9D538}"/>
              </a:ext>
            </a:extLst>
          </p:cNvPr>
          <p:cNvSpPr txBox="1"/>
          <p:nvPr/>
        </p:nvSpPr>
        <p:spPr>
          <a:xfrm>
            <a:off x="693618" y="425742"/>
            <a:ext cx="10144958" cy="5178104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 dirty="0">
                <a:ln>
                  <a:noFill/>
                </a:ln>
                <a:solidFill>
                  <a:srgbClr val="54CCF5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GTA Appointment – Health Insurance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50" normalizeH="0" baseline="0" noProof="0" dirty="0">
                <a:ln>
                  <a:noFill/>
                </a:ln>
                <a:solidFill>
                  <a:srgbClr val="54CCF5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</a:t>
            </a:r>
            <a:endParaRPr lang="en-US" sz="2400" spc="-150" dirty="0">
              <a:solidFill>
                <a:prstClr val="black"/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r>
              <a:rPr lang="en-US" sz="2400" spc="-150" dirty="0">
                <a:latin typeface="Gotham Medium"/>
              </a:rPr>
              <a:t>All eligible 50% GTA, GRA and/or GA students can apply for health insurance coverage by submitting an online application at </a:t>
            </a:r>
            <a:r>
              <a:rPr lang="en-US" sz="2400" spc="-150" dirty="0">
                <a:latin typeface="Gotham Medium"/>
                <a:hlinkClick r:id="rId3"/>
              </a:rPr>
              <a:t>United Healthcare Online Enrollment</a:t>
            </a:r>
            <a:r>
              <a:rPr lang="en-US" sz="2400" spc="-150" dirty="0">
                <a:latin typeface="Gotham Medium"/>
              </a:rPr>
              <a:t> – </a:t>
            </a:r>
            <a:r>
              <a:rPr lang="en-US" sz="2400" i="1" spc="-150" dirty="0">
                <a:latin typeface="Gotham Medium"/>
              </a:rPr>
              <a:t>need to be enrolled for application to be approved.</a:t>
            </a:r>
          </a:p>
          <a:p>
            <a:endParaRPr lang="en-US" sz="2400" spc="-150" dirty="0">
              <a:latin typeface="Gotham Medium"/>
            </a:endParaRPr>
          </a:p>
          <a:p>
            <a:r>
              <a:rPr lang="en-US" sz="2400" u="sng" spc="-150" dirty="0">
                <a:latin typeface="Gotham Medium"/>
              </a:rPr>
              <a:t>Step 1</a:t>
            </a:r>
            <a:r>
              <a:rPr lang="en-US" sz="2400" spc="-150" dirty="0">
                <a:latin typeface="Gotham Medium"/>
              </a:rPr>
              <a:t>:  Once the application has been submitted, the University will verify eligibility and approve the application. </a:t>
            </a:r>
          </a:p>
          <a:p>
            <a:endParaRPr lang="en-US" sz="2400" spc="-150" dirty="0">
              <a:latin typeface="Gotham Medium"/>
            </a:endParaRPr>
          </a:p>
          <a:p>
            <a:r>
              <a:rPr lang="en-US" sz="2400" u="sng" spc="-150" dirty="0">
                <a:latin typeface="Gotham Medium"/>
              </a:rPr>
              <a:t>Step 2</a:t>
            </a:r>
            <a:r>
              <a:rPr lang="en-US" sz="2400" spc="-150" dirty="0">
                <a:latin typeface="Gotham Medium"/>
              </a:rPr>
              <a:t>:  Once the application has been approved, the student will receive an email from UHCSR with a link requesting payment of the student's portion of the premium.  </a:t>
            </a:r>
            <a:r>
              <a:rPr lang="en-US" sz="2400" b="1" spc="-150" dirty="0">
                <a:latin typeface="Gotham Medium"/>
              </a:rPr>
              <a:t>Enrollment is not complete until UHCSR receives the student's premium payment.</a:t>
            </a:r>
            <a:endParaRPr lang="en-US" sz="2400" spc="-150" dirty="0">
              <a:latin typeface="Gotham Medium"/>
            </a:endParaRPr>
          </a:p>
          <a:p>
            <a:pPr marL="1657350" lvl="2" indent="-742950">
              <a:buFont typeface="Arial" panose="020B0604020202020204" pitchFamily="34" charset="0"/>
              <a:buChar char="•"/>
              <a:defRPr/>
            </a:pPr>
            <a:endParaRPr lang="en-US" sz="2800" spc="-150" dirty="0">
              <a:solidFill>
                <a:prstClr val="black"/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pPr marL="1657350" lvl="2" indent="-742950">
              <a:buFont typeface="Arial" panose="020B0604020202020204" pitchFamily="34" charset="0"/>
              <a:buChar char="•"/>
              <a:defRPr/>
            </a:pPr>
            <a:endParaRPr lang="en-US" sz="2800" spc="-150" dirty="0">
              <a:solidFill>
                <a:prstClr val="black"/>
              </a:solidFill>
              <a:latin typeface="Gotham Book" charset="0"/>
              <a:ea typeface="Gotham Book" charset="0"/>
              <a:cs typeface="Gotham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67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14320B-2DC4-FB46-9828-AE694D31E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B3ADFE8-0EFE-C248-8692-3CDE65E8CFEA}"/>
              </a:ext>
            </a:extLst>
          </p:cNvPr>
          <p:cNvSpPr txBox="1"/>
          <p:nvPr/>
        </p:nvSpPr>
        <p:spPr>
          <a:xfrm>
            <a:off x="7266151" y="4895276"/>
            <a:ext cx="4128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Medium" pitchFamily="2" charset="0"/>
              </a:rPr>
              <a:t>Graduate Program Coordinator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C2CC26-8236-40F4-AD81-605387AF78FA}"/>
              </a:ext>
            </a:extLst>
          </p:cNvPr>
          <p:cNvSpPr/>
          <p:nvPr/>
        </p:nvSpPr>
        <p:spPr>
          <a:xfrm>
            <a:off x="7554482" y="876940"/>
            <a:ext cx="3551457" cy="39087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643710-EEC1-4B14-A932-D309AA0B9B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2" r="22076"/>
          <a:stretch/>
        </p:blipFill>
        <p:spPr>
          <a:xfrm>
            <a:off x="7781488" y="1135143"/>
            <a:ext cx="3097444" cy="33922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0AAFAE-36CB-4224-A294-A85AFA0C3608}"/>
              </a:ext>
            </a:extLst>
          </p:cNvPr>
          <p:cNvSpPr/>
          <p:nvPr/>
        </p:nvSpPr>
        <p:spPr>
          <a:xfrm>
            <a:off x="770476" y="1179701"/>
            <a:ext cx="5325524" cy="4669792"/>
          </a:xfrm>
          <a:prstGeom prst="rect">
            <a:avLst/>
          </a:prstGeom>
          <a:solidFill>
            <a:srgbClr val="FF3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DDDED4-AE7B-4CAA-87C8-783D81CAE307}"/>
              </a:ext>
            </a:extLst>
          </p:cNvPr>
          <p:cNvSpPr txBox="1"/>
          <p:nvPr/>
        </p:nvSpPr>
        <p:spPr>
          <a:xfrm>
            <a:off x="770476" y="1375550"/>
            <a:ext cx="532552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chemeClr val="bg1"/>
                </a:solidFill>
                <a:latin typeface="Gotham Medium"/>
              </a:rPr>
              <a:t>College Office of Graduate Affairs (COGA) </a:t>
            </a:r>
            <a:endParaRPr lang="en-US" sz="1600" b="1" dirty="0">
              <a:solidFill>
                <a:schemeClr val="bg1"/>
              </a:solidFill>
              <a:latin typeface="Gotham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u="sng" dirty="0">
              <a:solidFill>
                <a:schemeClr val="bg1"/>
              </a:solidFill>
              <a:latin typeface="Gotham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Gotham Medium"/>
              </a:rPr>
              <a:t>Act as liaison between the Department and the College of Liberal Arts &amp; Sciences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  <a:latin typeface="Gotham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Gotham Medium"/>
              </a:rPr>
              <a:t>Advise students on University and Departmental policies and procedures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Gotham Medium"/>
              </a:rPr>
              <a:t>Enrollment requirements, petitions, leaves, etc.</a:t>
            </a:r>
          </a:p>
          <a:p>
            <a:pPr lvl="3"/>
            <a:endParaRPr lang="en-US" sz="1600" b="1" dirty="0">
              <a:solidFill>
                <a:schemeClr val="bg1"/>
              </a:solidFill>
              <a:latin typeface="Gotham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Gotham Medium"/>
              </a:rPr>
              <a:t>Track student progress through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  <a:latin typeface="Gotham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Gotham Medium"/>
              </a:rPr>
              <a:t>Help schedule oral comprehensive exams and final dissertation defenses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  <a:latin typeface="Gotham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Gotham Medium"/>
              </a:rPr>
              <a:t>Submit GTA/GRA/GA employment paperwork and provide information about benefits/pay</a:t>
            </a:r>
          </a:p>
        </p:txBody>
      </p:sp>
    </p:spTree>
    <p:extLst>
      <p:ext uri="{BB962C8B-B14F-4D97-AF65-F5344CB8AC3E}">
        <p14:creationId xmlns:p14="http://schemas.microsoft.com/office/powerpoint/2010/main" val="167282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FC6245-7689-434B-8E09-E615A8B9D538}"/>
              </a:ext>
            </a:extLst>
          </p:cNvPr>
          <p:cNvSpPr txBox="1"/>
          <p:nvPr/>
        </p:nvSpPr>
        <p:spPr>
          <a:xfrm>
            <a:off x="693618" y="425742"/>
            <a:ext cx="10144958" cy="5178104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 dirty="0">
                <a:ln>
                  <a:noFill/>
                </a:ln>
                <a:solidFill>
                  <a:srgbClr val="54CCF5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GTA Appointment – Health Insurance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50" normalizeH="0" baseline="0" noProof="0" dirty="0">
                <a:ln>
                  <a:noFill/>
                </a:ln>
                <a:solidFill>
                  <a:srgbClr val="54CCF5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•</a:t>
            </a:r>
            <a:endParaRPr lang="en-US" sz="2400" spc="-150" dirty="0">
              <a:solidFill>
                <a:prstClr val="black"/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endParaRPr lang="en-US" sz="2400" dirty="0"/>
          </a:p>
          <a:p>
            <a:r>
              <a:rPr lang="en-US" sz="2400" spc="-150" dirty="0">
                <a:latin typeface="Gotham Medium"/>
              </a:rPr>
              <a:t>This info can </a:t>
            </a:r>
            <a:r>
              <a:rPr lang="en-US" sz="2400" i="1" spc="-150" dirty="0">
                <a:latin typeface="Gotham Medium"/>
              </a:rPr>
              <a:t>also</a:t>
            </a:r>
            <a:r>
              <a:rPr lang="en-US" sz="2400" spc="-150" dirty="0">
                <a:latin typeface="Gotham Medium"/>
              </a:rPr>
              <a:t> be found on the Chemistry website!</a:t>
            </a:r>
          </a:p>
          <a:p>
            <a:endParaRPr lang="en-US" sz="2400" spc="-150" dirty="0">
              <a:latin typeface="Gotham Medium"/>
            </a:endParaRPr>
          </a:p>
          <a:p>
            <a:r>
              <a:rPr lang="en-US" sz="2400" spc="-150" dirty="0">
                <a:latin typeface="Gotham Medium"/>
              </a:rPr>
              <a:t>On both pages:</a:t>
            </a:r>
          </a:p>
          <a:p>
            <a:endParaRPr lang="en-US" sz="2400" spc="-150" dirty="0">
              <a:latin typeface="Gotham Medium"/>
            </a:endParaRP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400" spc="-150" dirty="0">
                <a:latin typeface="Gotham Medium"/>
                <a:hlinkClick r:id="rId3"/>
              </a:rPr>
              <a:t>1</a:t>
            </a:r>
            <a:r>
              <a:rPr lang="en-US" sz="2400" spc="-150" baseline="30000" dirty="0">
                <a:latin typeface="Gotham Medium"/>
                <a:hlinkClick r:id="rId3"/>
              </a:rPr>
              <a:t>st</a:t>
            </a:r>
            <a:r>
              <a:rPr lang="en-US" sz="2400" spc="-150" dirty="0">
                <a:latin typeface="Gotham Medium"/>
                <a:hlinkClick r:id="rId3"/>
              </a:rPr>
              <a:t> Year Guide</a:t>
            </a:r>
            <a:endParaRPr lang="en-US" sz="2400" spc="-150" dirty="0">
              <a:latin typeface="Gotham Medium"/>
            </a:endParaRPr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US" sz="2400" spc="-150" dirty="0">
              <a:latin typeface="Gotham Medium"/>
            </a:endParaRP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400" spc="-150" dirty="0">
                <a:latin typeface="Gotham Medium"/>
                <a:hlinkClick r:id="rId4"/>
              </a:rPr>
              <a:t>Graduate Student Resources</a:t>
            </a:r>
            <a:endParaRPr lang="en-US" sz="2400" spc="-150" dirty="0">
              <a:latin typeface="Gotham Medium"/>
            </a:endParaRPr>
          </a:p>
          <a:p>
            <a:endParaRPr lang="en-US" sz="2400" dirty="0"/>
          </a:p>
          <a:p>
            <a:pPr marL="1657350" lvl="2" indent="-742950">
              <a:buFont typeface="Arial" panose="020B0604020202020204" pitchFamily="34" charset="0"/>
              <a:buChar char="•"/>
              <a:defRPr/>
            </a:pPr>
            <a:endParaRPr lang="en-US" sz="2800" spc="-150" dirty="0">
              <a:solidFill>
                <a:prstClr val="black"/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pPr marL="1657350" lvl="2" indent="-742950">
              <a:buFont typeface="Arial" panose="020B0604020202020204" pitchFamily="34" charset="0"/>
              <a:buChar char="•"/>
              <a:defRPr/>
            </a:pPr>
            <a:endParaRPr lang="en-US" sz="2800" spc="-150" dirty="0">
              <a:solidFill>
                <a:prstClr val="black"/>
              </a:solidFill>
              <a:latin typeface="Gotham Book" charset="0"/>
              <a:ea typeface="Gotham Book" charset="0"/>
              <a:cs typeface="Gotham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16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E8A156-5E96-4D4F-92B4-ED70F6D3FC21}"/>
              </a:ext>
            </a:extLst>
          </p:cNvPr>
          <p:cNvSpPr/>
          <p:nvPr/>
        </p:nvSpPr>
        <p:spPr>
          <a:xfrm>
            <a:off x="152399" y="152399"/>
            <a:ext cx="11887201" cy="6553201"/>
          </a:xfrm>
          <a:prstGeom prst="rect">
            <a:avLst/>
          </a:prstGeom>
          <a:solidFill>
            <a:srgbClr val="54CCF5"/>
          </a:solidFill>
          <a:ln w="304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0"/>
            <a:ext cx="9144000" cy="6858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Useful KU Sites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0A5B1E-2219-BD4E-B6EA-A8E3D2C65A0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" y="6092913"/>
            <a:ext cx="868680" cy="2074459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35A2E1-9644-1C4F-AD2C-21ED36E3893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438227"/>
            <a:ext cx="868680" cy="2074459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601E10-17F2-C64F-9B02-6588984A381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260" y="-1494430"/>
            <a:ext cx="868680" cy="20744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716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FC6245-7689-434B-8E09-E615A8B9D538}"/>
              </a:ext>
            </a:extLst>
          </p:cNvPr>
          <p:cNvSpPr txBox="1"/>
          <p:nvPr/>
        </p:nvSpPr>
        <p:spPr>
          <a:xfrm>
            <a:off x="494950" y="377505"/>
            <a:ext cx="7555188" cy="6082018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srgbClr val="54CCF5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Enroll &amp; Pay</a:t>
            </a:r>
          </a:p>
          <a:p>
            <a:pPr>
              <a:spcBef>
                <a:spcPts val="1200"/>
              </a:spcBef>
              <a:spcAft>
                <a:spcPts val="1800"/>
              </a:spcAft>
              <a:defRPr/>
            </a:pPr>
            <a:r>
              <a:rPr kumimoji="0" lang="en-US" b="0" i="0" u="none" strike="noStrike" kern="1200" cap="none" spc="-150" normalizeH="0" baseline="0" noProof="0" dirty="0">
                <a:ln>
                  <a:noFill/>
                </a:ln>
                <a:solidFill>
                  <a:srgbClr val="54CCF5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•••••••••••••••••••••••••••</a:t>
            </a:r>
            <a:endParaRPr kumimoji="0" lang="en-US" sz="2400" b="0" i="0" u="none" strike="noStrike" kern="1200" cap="none" spc="-150" normalizeH="0" baseline="0" noProof="0" dirty="0">
              <a:ln>
                <a:noFill/>
              </a:ln>
              <a:effectLst/>
              <a:uLnTx/>
              <a:uFillTx/>
              <a:latin typeface="Gotham Medium" charset="0"/>
              <a:ea typeface="Gotham Medium" charset="0"/>
              <a:cs typeface="Gotham Medium" charset="0"/>
            </a:endParaRPr>
          </a:p>
          <a:p>
            <a:pPr marL="342900" indent="-3429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200" b="0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Access Enroll &amp; Pay at </a:t>
            </a:r>
            <a:r>
              <a:rPr kumimoji="0" lang="en-US" sz="2200" b="0" i="0" u="sng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  <a:hlinkClick r:id="rId3"/>
              </a:rPr>
              <a:t>https://sa.ku.edu</a:t>
            </a:r>
            <a:r>
              <a:rPr kumimoji="0" lang="en-US" sz="2200" b="0" i="0" u="sng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 </a:t>
            </a:r>
            <a:r>
              <a:rPr kumimoji="0" lang="en-US" sz="2200" b="0" i="0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(or through </a:t>
            </a:r>
            <a:r>
              <a:rPr kumimoji="0" lang="en-US" sz="2200" b="0" i="0" strike="noStrike" kern="1200" cap="none" spc="-150" normalizeH="0" baseline="0" noProof="0" dirty="0" err="1">
                <a:ln>
                  <a:noFill/>
                </a:ln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MyKU</a:t>
            </a:r>
            <a:r>
              <a:rPr kumimoji="0" lang="en-US" sz="2200" b="0" i="0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)</a:t>
            </a:r>
          </a:p>
          <a:p>
            <a:pPr marL="342900" indent="-3429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200" b="0" i="0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See </a:t>
            </a:r>
            <a:r>
              <a:rPr lang="en-US" sz="2200" spc="-150" dirty="0">
                <a:latin typeface="Gotham Medium" charset="0"/>
                <a:ea typeface="Gotham Medium" charset="0"/>
                <a:cs typeface="Gotham Medium" charset="0"/>
              </a:rPr>
              <a:t>1</a:t>
            </a:r>
            <a:r>
              <a:rPr lang="en-US" sz="2200" spc="-150" baseline="30000" dirty="0">
                <a:latin typeface="Gotham Medium" charset="0"/>
                <a:ea typeface="Gotham Medium" charset="0"/>
                <a:cs typeface="Gotham Medium" charset="0"/>
              </a:rPr>
              <a:t>st</a:t>
            </a:r>
            <a:r>
              <a:rPr lang="en-US" sz="2200" spc="-150" dirty="0">
                <a:latin typeface="Gotham Medium" charset="0"/>
                <a:ea typeface="Gotham Medium" charset="0"/>
                <a:cs typeface="Gotham Medium" charset="0"/>
              </a:rPr>
              <a:t> Year Guide (or handout)</a:t>
            </a:r>
            <a:r>
              <a:rPr kumimoji="0" lang="en-US" sz="2200" b="0" i="0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 for instructions on enrolling in courses</a:t>
            </a:r>
          </a:p>
          <a:p>
            <a:pPr marL="342900" indent="-3429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200" i="0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Also </a:t>
            </a:r>
            <a:r>
              <a:rPr kumimoji="0" lang="en-US" sz="2200" i="0" u="sng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use E&amp;P </a:t>
            </a:r>
            <a:r>
              <a:rPr lang="en-US" sz="2200" u="sng" spc="-150" dirty="0">
                <a:latin typeface="Gotham Medium" charset="0"/>
                <a:ea typeface="Gotham Medium" charset="0"/>
                <a:cs typeface="Gotham Medium" charset="0"/>
              </a:rPr>
              <a:t>to access bill</a:t>
            </a:r>
            <a:r>
              <a:rPr lang="en-US" sz="2200" spc="-150" dirty="0">
                <a:latin typeface="Gotham Medium" charset="0"/>
                <a:ea typeface="Gotham Medium" charset="0"/>
                <a:cs typeface="Gotham Medium" charset="0"/>
              </a:rPr>
              <a:t>  </a:t>
            </a:r>
            <a:r>
              <a:rPr lang="en-US" sz="2200" spc="-150" dirty="0">
                <a:latin typeface="Gotham Medium" charset="0"/>
                <a:ea typeface="Gotham Medium" charset="0"/>
                <a:cs typeface="Gotham Medium" charset="0"/>
                <a:sym typeface="Wingdings" panose="05000000000000000000" pitchFamily="2" charset="2"/>
              </a:rPr>
              <a:t>  “Charges Due”</a:t>
            </a:r>
            <a:endParaRPr lang="en-US" sz="2200" spc="-150" dirty="0">
              <a:latin typeface="Gotham Medium" charset="0"/>
              <a:ea typeface="Gotham Medium" charset="0"/>
              <a:cs typeface="Gotham Medium" charset="0"/>
            </a:endParaRPr>
          </a:p>
          <a:p>
            <a:pPr lvl="1">
              <a:spcBef>
                <a:spcPts val="1200"/>
              </a:spcBef>
              <a:spcAft>
                <a:spcPts val="1800"/>
              </a:spcAft>
              <a:defRPr/>
            </a:pPr>
            <a:r>
              <a:rPr lang="en-US" sz="2200" spc="-150" dirty="0">
                <a:latin typeface="Times New Roman" panose="02020603050405020304" pitchFamily="18" charset="0"/>
                <a:ea typeface="Gotham Medium" charset="0"/>
                <a:cs typeface="Times New Roman" panose="02020603050405020304" pitchFamily="18" charset="0"/>
              </a:rPr>
              <a:t>→  </a:t>
            </a:r>
            <a:r>
              <a:rPr lang="en-US" sz="2200" spc="-150" dirty="0">
                <a:latin typeface="Gotham Book"/>
                <a:ea typeface="Gotham Medium" charset="0"/>
                <a:cs typeface="Times New Roman" panose="02020603050405020304" pitchFamily="18" charset="0"/>
              </a:rPr>
              <a:t>KU Card Fee	</a:t>
            </a:r>
            <a:r>
              <a:rPr lang="en-US" sz="2200" spc="-150" dirty="0">
                <a:latin typeface="Times New Roman" panose="02020603050405020304" pitchFamily="18" charset="0"/>
                <a:ea typeface="Gotham Medium" charset="0"/>
                <a:cs typeface="Times New Roman" panose="02020603050405020304" pitchFamily="18" charset="0"/>
              </a:rPr>
              <a:t>→  </a:t>
            </a:r>
            <a:r>
              <a:rPr lang="en-US" sz="2200" spc="-150" dirty="0">
                <a:latin typeface="Gotham Book"/>
                <a:ea typeface="Gotham Medium" charset="0"/>
                <a:cs typeface="Times New Roman" panose="02020603050405020304" pitchFamily="18" charset="0"/>
              </a:rPr>
              <a:t>Campus Fees	</a:t>
            </a:r>
          </a:p>
          <a:p>
            <a:pPr lvl="1">
              <a:spcBef>
                <a:spcPts val="1200"/>
              </a:spcBef>
              <a:spcAft>
                <a:spcPts val="1800"/>
              </a:spcAft>
              <a:defRPr/>
            </a:pPr>
            <a:r>
              <a:rPr lang="en-US" sz="2200" spc="-150" dirty="0">
                <a:latin typeface="Times New Roman" panose="02020603050405020304" pitchFamily="18" charset="0"/>
                <a:ea typeface="Gotham Medium" charset="0"/>
                <a:cs typeface="Times New Roman" panose="02020603050405020304" pitchFamily="18" charset="0"/>
              </a:rPr>
              <a:t>→  </a:t>
            </a:r>
            <a:r>
              <a:rPr lang="en-US" sz="2200" spc="-150" dirty="0">
                <a:latin typeface="Gotham Book"/>
                <a:ea typeface="Gotham Medium" charset="0"/>
                <a:cs typeface="Times New Roman" panose="02020603050405020304" pitchFamily="18" charset="0"/>
              </a:rPr>
              <a:t>Parking Tickets	</a:t>
            </a:r>
            <a:r>
              <a:rPr lang="en-US" sz="2200" spc="-150" dirty="0">
                <a:latin typeface="Times New Roman" panose="02020603050405020304" pitchFamily="18" charset="0"/>
                <a:ea typeface="Gotham Medium" charset="0"/>
                <a:cs typeface="Times New Roman" panose="02020603050405020304" pitchFamily="18" charset="0"/>
              </a:rPr>
              <a:t>→  </a:t>
            </a:r>
            <a:r>
              <a:rPr lang="en-US" sz="2200" spc="-150" dirty="0">
                <a:latin typeface="Gotham Medium"/>
                <a:ea typeface="Gotham Medium" charset="0"/>
                <a:cs typeface="Times New Roman" panose="02020603050405020304" pitchFamily="18" charset="0"/>
              </a:rPr>
              <a:t>25% Health </a:t>
            </a:r>
            <a:r>
              <a:rPr lang="en-US" sz="2200" spc="-150" dirty="0">
                <a:latin typeface="Gotham Book"/>
                <a:ea typeface="Gotham Medium" charset="0"/>
                <a:cs typeface="Times New Roman" panose="02020603050405020304" pitchFamily="18" charset="0"/>
              </a:rPr>
              <a:t>Insurance (Intl)</a:t>
            </a:r>
          </a:p>
          <a:p>
            <a:pPr lvl="1">
              <a:spcBef>
                <a:spcPts val="1200"/>
              </a:spcBef>
              <a:spcAft>
                <a:spcPts val="1800"/>
              </a:spcAft>
              <a:defRPr/>
            </a:pPr>
            <a:r>
              <a:rPr lang="en-US" sz="2200" u="sng" spc="-150" dirty="0">
                <a:latin typeface="Gotham Book"/>
                <a:ea typeface="Gotham Medium" charset="0"/>
                <a:cs typeface="Times New Roman" panose="02020603050405020304" pitchFamily="18" charset="0"/>
              </a:rPr>
              <a:t>Check this regularly</a:t>
            </a:r>
            <a:r>
              <a:rPr lang="en-US" sz="2200" spc="-150" dirty="0">
                <a:latin typeface="Gotham Book"/>
                <a:ea typeface="Gotham Medium" charset="0"/>
                <a:cs typeface="Times New Roman" panose="02020603050405020304" pitchFamily="18" charset="0"/>
              </a:rPr>
              <a:t>!  </a:t>
            </a:r>
            <a:r>
              <a:rPr lang="en-US" sz="2200" i="1" spc="-150" dirty="0">
                <a:latin typeface="Gotham Book"/>
                <a:ea typeface="Gotham Medium" charset="0"/>
                <a:cs typeface="Times New Roman" panose="02020603050405020304" pitchFamily="18" charset="0"/>
              </a:rPr>
              <a:t>(At least once prior to the start of every semester)</a:t>
            </a:r>
            <a:endParaRPr lang="en-US" sz="2200" i="1" spc="-150" dirty="0">
              <a:latin typeface="Times New Roman" panose="02020603050405020304" pitchFamily="18" charset="0"/>
              <a:ea typeface="Gotham Medium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  <a:spcAft>
                <a:spcPts val="1800"/>
              </a:spcAft>
              <a:defRPr/>
            </a:pPr>
            <a:endParaRPr lang="en-US" sz="2400" spc="-150" dirty="0">
              <a:latin typeface="Times New Roman" panose="02020603050405020304" pitchFamily="18" charset="0"/>
              <a:ea typeface="Gotham Medium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  <a:spcAft>
                <a:spcPts val="1800"/>
              </a:spcAft>
              <a:defRPr/>
            </a:pPr>
            <a:endParaRPr lang="en-US" sz="2400" spc="-150" dirty="0">
              <a:latin typeface="Times New Roman" panose="02020603050405020304" pitchFamily="18" charset="0"/>
              <a:ea typeface="Gotham Medium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  <a:spcAft>
                <a:spcPts val="1800"/>
              </a:spcAft>
              <a:defRPr/>
            </a:pPr>
            <a:endParaRPr lang="en-US" sz="2400" b="1" spc="-150" dirty="0">
              <a:latin typeface="Gotham Medium" charset="0"/>
              <a:ea typeface="Gotham Medium" charset="0"/>
              <a:cs typeface="Gotham Medium" charset="0"/>
            </a:endParaRPr>
          </a:p>
          <a:p>
            <a:pPr marL="342900" indent="-3429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n-US" sz="2400" b="1" spc="-150" dirty="0">
              <a:latin typeface="Gotham Medium" charset="0"/>
              <a:ea typeface="Gotham Medium" charset="0"/>
              <a:cs typeface="Gotham Medium" charset="0"/>
            </a:endParaRPr>
          </a:p>
          <a:p>
            <a:pPr marL="800100" lvl="1" indent="-3429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kumimoji="0" lang="en-US" sz="2400" b="0" i="0" strike="noStrike" kern="1200" cap="none" spc="-150" normalizeH="0" baseline="0" noProof="0" dirty="0">
              <a:ln>
                <a:noFill/>
              </a:ln>
              <a:effectLst/>
              <a:uLnTx/>
              <a:uFillTx/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A07A554-F4D7-4792-BB11-27190C581B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133" y="1368644"/>
            <a:ext cx="2376129" cy="1885121"/>
          </a:xfrm>
          <a:prstGeom prst="rect">
            <a:avLst/>
          </a:prstGeom>
        </p:spPr>
      </p:pic>
      <p:pic>
        <p:nvPicPr>
          <p:cNvPr id="8" name="Picture 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9A435EA-2D36-4D72-8A52-20485AC816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473" y="4174906"/>
            <a:ext cx="2457450" cy="13144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0BA5267-ACCD-4A65-932F-C2DF0103D09A}"/>
              </a:ext>
            </a:extLst>
          </p:cNvPr>
          <p:cNvSpPr/>
          <p:nvPr/>
        </p:nvSpPr>
        <p:spPr>
          <a:xfrm>
            <a:off x="8246473" y="4174906"/>
            <a:ext cx="2457450" cy="45379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2E379C9-86B2-4E2C-B288-AACF2D4D768E}"/>
              </a:ext>
            </a:extLst>
          </p:cNvPr>
          <p:cNvSpPr/>
          <p:nvPr/>
        </p:nvSpPr>
        <p:spPr>
          <a:xfrm>
            <a:off x="7487824" y="4242018"/>
            <a:ext cx="654341" cy="319568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7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FC6245-7689-434B-8E09-E615A8B9D538}"/>
              </a:ext>
            </a:extLst>
          </p:cNvPr>
          <p:cNvSpPr txBox="1"/>
          <p:nvPr/>
        </p:nvSpPr>
        <p:spPr>
          <a:xfrm>
            <a:off x="494950" y="377505"/>
            <a:ext cx="5989740" cy="6082018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50" normalizeH="0" baseline="0" noProof="0" dirty="0">
                <a:ln>
                  <a:noFill/>
                </a:ln>
                <a:solidFill>
                  <a:srgbClr val="54CCF5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Logging in to HR/Pay</a:t>
            </a:r>
          </a:p>
          <a:p>
            <a:pPr>
              <a:spcBef>
                <a:spcPts val="1200"/>
              </a:spcBef>
              <a:spcAft>
                <a:spcPts val="1800"/>
              </a:spcAft>
              <a:defRPr/>
            </a:pPr>
            <a:r>
              <a:rPr kumimoji="0" lang="en-US" b="0" i="0" u="none" strike="noStrike" kern="1200" cap="none" spc="-150" normalizeH="0" baseline="0" noProof="0" dirty="0">
                <a:ln>
                  <a:noFill/>
                </a:ln>
                <a:solidFill>
                  <a:srgbClr val="54CCF5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••••••••••••••••••••••••••••••••••••••••••••••••••••••••</a:t>
            </a:r>
          </a:p>
          <a:p>
            <a:pPr marL="342900" indent="-3429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You can view your paychecks online at </a:t>
            </a:r>
            <a:r>
              <a:rPr kumimoji="0" lang="en-US" sz="2000" b="0" i="0" u="sng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  <a:hlinkClick r:id="rId3"/>
              </a:rPr>
              <a:t>https://hr.ku.edu/</a:t>
            </a:r>
            <a:endParaRPr kumimoji="0" lang="en-US" sz="2000" b="0" i="0" u="sng" strike="noStrike" kern="1200" cap="none" spc="-15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otham Medium" charset="0"/>
              <a:ea typeface="Gotham Medium" charset="0"/>
              <a:cs typeface="Gotham Medium" charset="0"/>
            </a:endParaRPr>
          </a:p>
          <a:p>
            <a:pPr marL="342900" indent="-3429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000" b="0" i="0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Sign in w/ KU </a:t>
            </a:r>
            <a:r>
              <a:rPr lang="en-US" sz="2000" spc="-150" dirty="0">
                <a:latin typeface="Gotham Medium" charset="0"/>
                <a:ea typeface="Gotham Medium" charset="0"/>
                <a:cs typeface="Gotham Medium" charset="0"/>
              </a:rPr>
              <a:t>online ID   </a:t>
            </a:r>
          </a:p>
          <a:p>
            <a:pPr lvl="1">
              <a:spcBef>
                <a:spcPts val="1200"/>
              </a:spcBef>
              <a:spcAft>
                <a:spcPts val="1800"/>
              </a:spcAft>
              <a:defRPr/>
            </a:pPr>
            <a:r>
              <a:rPr lang="en-US" sz="2000" spc="-150" dirty="0">
                <a:latin typeface="Times New Roman" panose="02020603050405020304" pitchFamily="18" charset="0"/>
                <a:ea typeface="Gotham Medium" charset="0"/>
                <a:cs typeface="Times New Roman" panose="02020603050405020304" pitchFamily="18" charset="0"/>
              </a:rPr>
              <a:t>→  </a:t>
            </a:r>
            <a:r>
              <a:rPr lang="en-US" sz="2000" spc="-150" dirty="0">
                <a:latin typeface="Gotham Book"/>
                <a:ea typeface="Gotham Medium" charset="0"/>
                <a:cs typeface="Times New Roman" panose="02020603050405020304" pitchFamily="18" charset="0"/>
              </a:rPr>
              <a:t>KU Payroll Dashboard</a:t>
            </a:r>
          </a:p>
          <a:p>
            <a:pPr lvl="1">
              <a:spcBef>
                <a:spcPts val="1200"/>
              </a:spcBef>
              <a:spcAft>
                <a:spcPts val="1800"/>
              </a:spcAft>
              <a:defRPr/>
            </a:pPr>
            <a:r>
              <a:rPr lang="en-US" sz="2000" spc="-150" dirty="0">
                <a:latin typeface="Times New Roman" panose="02020603050405020304" pitchFamily="18" charset="0"/>
                <a:ea typeface="Gotham Medium" charset="0"/>
                <a:cs typeface="Times New Roman" panose="02020603050405020304" pitchFamily="18" charset="0"/>
              </a:rPr>
              <a:t>→  </a:t>
            </a:r>
            <a:r>
              <a:rPr lang="en-US" sz="2000" spc="-150" dirty="0">
                <a:latin typeface="Gotham Book"/>
                <a:ea typeface="Gotham Medium" charset="0"/>
                <a:cs typeface="Times New Roman" panose="02020603050405020304" pitchFamily="18" charset="0"/>
              </a:rPr>
              <a:t>Paychecks</a:t>
            </a:r>
            <a:endParaRPr lang="en-US" sz="2000" spc="-150" dirty="0">
              <a:latin typeface="Times New Roman" panose="02020603050405020304" pitchFamily="18" charset="0"/>
              <a:ea typeface="Gotham Medium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000" b="0" i="0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Gotham Book"/>
                <a:ea typeface="Gotham Medium" charset="0"/>
                <a:cs typeface="Times New Roman" panose="02020603050405020304" pitchFamily="18" charset="0"/>
              </a:rPr>
              <a:t>You won’t be able to view paycheck the first time you log in – you’ll need to exit and log-in again</a:t>
            </a:r>
          </a:p>
          <a:p>
            <a:pPr marL="342900" indent="-3429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000" b="0" i="0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Gotham Book"/>
                <a:ea typeface="Gotham Medium" charset="0"/>
                <a:cs typeface="Times New Roman" panose="02020603050405020304" pitchFamily="18" charset="0"/>
              </a:rPr>
              <a:t>Personal Details – update phone #</a:t>
            </a:r>
            <a:r>
              <a:rPr lang="en-US" sz="2000" spc="-150" dirty="0">
                <a:latin typeface="Gotham Book"/>
                <a:ea typeface="Gotham Medium" charset="0"/>
                <a:cs typeface="Times New Roman" panose="02020603050405020304" pitchFamily="18" charset="0"/>
              </a:rPr>
              <a:t>, address, etc.</a:t>
            </a:r>
            <a:endParaRPr kumimoji="0" lang="en-US" sz="2000" b="0" i="0" strike="noStrike" kern="1200" cap="none" spc="-150" normalizeH="0" baseline="0" noProof="0" dirty="0">
              <a:ln>
                <a:noFill/>
              </a:ln>
              <a:effectLst/>
              <a:uLnTx/>
              <a:uFillTx/>
              <a:latin typeface="Gotham Book"/>
              <a:ea typeface="Gotham Medium" charset="0"/>
              <a:cs typeface="Gotham Medium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7BB54C-7C32-4D49-9740-5100861FFB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7" t="21928" r="24024" b="5003"/>
          <a:stretch/>
        </p:blipFill>
        <p:spPr>
          <a:xfrm>
            <a:off x="6289431" y="539486"/>
            <a:ext cx="5601050" cy="294144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F6B29CE-FBB3-2A3F-841A-8877B4489E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6" t="22684" r="23397" b="3153"/>
          <a:stretch/>
        </p:blipFill>
        <p:spPr>
          <a:xfrm>
            <a:off x="6289431" y="3680064"/>
            <a:ext cx="5601050" cy="294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3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E8A156-5E96-4D4F-92B4-ED70F6D3FC21}"/>
              </a:ext>
            </a:extLst>
          </p:cNvPr>
          <p:cNvSpPr/>
          <p:nvPr/>
        </p:nvSpPr>
        <p:spPr>
          <a:xfrm>
            <a:off x="152399" y="152399"/>
            <a:ext cx="11887201" cy="6553201"/>
          </a:xfrm>
          <a:prstGeom prst="rect">
            <a:avLst/>
          </a:prstGeom>
          <a:solidFill>
            <a:srgbClr val="54CCF5"/>
          </a:solidFill>
          <a:ln w="304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0"/>
            <a:ext cx="9144000" cy="6858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Resources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0A5B1E-2219-BD4E-B6EA-A8E3D2C65A0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" y="6092913"/>
            <a:ext cx="868680" cy="2074459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35A2E1-9644-1C4F-AD2C-21ED36E3893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438227"/>
            <a:ext cx="868680" cy="2074459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601E10-17F2-C64F-9B02-6588984A381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260" y="-1494430"/>
            <a:ext cx="868680" cy="20744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826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FC6245-7689-434B-8E09-E615A8B9D538}"/>
              </a:ext>
            </a:extLst>
          </p:cNvPr>
          <p:cNvSpPr txBox="1"/>
          <p:nvPr/>
        </p:nvSpPr>
        <p:spPr>
          <a:xfrm>
            <a:off x="536607" y="387991"/>
            <a:ext cx="11118785" cy="6082018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srgbClr val="54CCF5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Graduate Student Resources</a:t>
            </a:r>
          </a:p>
          <a:p>
            <a:pPr>
              <a:spcBef>
                <a:spcPts val="1200"/>
              </a:spcBef>
              <a:spcAft>
                <a:spcPts val="1800"/>
              </a:spcAft>
              <a:defRPr/>
            </a:pPr>
            <a:r>
              <a:rPr kumimoji="0" lang="en-US" b="0" i="0" u="none" strike="noStrike" kern="1200" cap="none" spc="-150" normalizeH="0" baseline="0" noProof="0" dirty="0">
                <a:ln>
                  <a:noFill/>
                </a:ln>
                <a:solidFill>
                  <a:srgbClr val="54CCF5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•••••••••••••••••••••••••••••••••••••••••••••••••••••••••••••••</a:t>
            </a:r>
            <a:endParaRPr kumimoji="0" lang="en-US" sz="2400" b="0" i="0" u="none" strike="noStrike" kern="1200" cap="none" spc="-150" normalizeH="0" baseline="0" noProof="0" dirty="0">
              <a:ln>
                <a:noFill/>
              </a:ln>
              <a:effectLst/>
              <a:uLnTx/>
              <a:uFillTx/>
              <a:latin typeface="Gotham Medium" charset="0"/>
              <a:ea typeface="Gotham Medium" charset="0"/>
              <a:cs typeface="Gotham Medium" charset="0"/>
            </a:endParaRPr>
          </a:p>
          <a:p>
            <a:pPr algn="ctr">
              <a:spcBef>
                <a:spcPts val="1200"/>
              </a:spcBef>
              <a:spcAft>
                <a:spcPts val="1800"/>
              </a:spcAft>
              <a:defRPr/>
            </a:pPr>
            <a:r>
              <a:rPr kumimoji="0" lang="en-US" sz="2400" b="0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Resources</a:t>
            </a:r>
            <a:r>
              <a:rPr lang="en-US" sz="2400" spc="-150" dirty="0">
                <a:latin typeface="Times New Roman" panose="02020603050405020304" pitchFamily="18" charset="0"/>
                <a:ea typeface="Gotham Medium" charset="0"/>
                <a:cs typeface="Times New Roman" panose="02020603050405020304" pitchFamily="18" charset="0"/>
              </a:rPr>
              <a:t>  →  </a:t>
            </a:r>
            <a:r>
              <a:rPr lang="en-US" sz="2400" spc="-150" dirty="0">
                <a:latin typeface="Gotham Book"/>
                <a:ea typeface="Gotham Medium" charset="0"/>
                <a:cs typeface="Times New Roman" panose="02020603050405020304" pitchFamily="18" charset="0"/>
              </a:rPr>
              <a:t>Students  </a:t>
            </a:r>
            <a:r>
              <a:rPr lang="en-US" sz="2400" spc="-150" dirty="0">
                <a:latin typeface="Times New Roman" panose="02020603050405020304" pitchFamily="18" charset="0"/>
                <a:ea typeface="Gotham Medium" charset="0"/>
                <a:cs typeface="Times New Roman" panose="02020603050405020304" pitchFamily="18" charset="0"/>
              </a:rPr>
              <a:t>→  </a:t>
            </a:r>
            <a:r>
              <a:rPr lang="en-US" sz="2400" spc="-150" dirty="0">
                <a:latin typeface="Gotham Book"/>
                <a:ea typeface="Gotham Medium" charset="0"/>
                <a:cs typeface="Times New Roman" panose="02020603050405020304" pitchFamily="18" charset="0"/>
              </a:rPr>
              <a:t>Graduate  </a:t>
            </a:r>
            <a:r>
              <a:rPr lang="en-US" sz="2400" spc="-150" dirty="0">
                <a:latin typeface="Times New Roman" panose="02020603050405020304" pitchFamily="18" charset="0"/>
                <a:ea typeface="Gotham Medium" charset="0"/>
                <a:cs typeface="Times New Roman" panose="02020603050405020304" pitchFamily="18" charset="0"/>
              </a:rPr>
              <a:t>→  </a:t>
            </a:r>
            <a:r>
              <a:rPr lang="en-US" sz="2400" spc="-150" dirty="0">
                <a:latin typeface="Gotham Book"/>
                <a:ea typeface="Gotham Medium" charset="0"/>
                <a:cs typeface="Times New Roman" panose="02020603050405020304" pitchFamily="18" charset="0"/>
              </a:rPr>
              <a:t>Graduate Student Resources</a:t>
            </a:r>
          </a:p>
          <a:p>
            <a:pPr marL="342900" indent="-3429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400" b="0" i="0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Info on: </a:t>
            </a:r>
          </a:p>
          <a:p>
            <a:pPr lvl="1">
              <a:spcBef>
                <a:spcPts val="1200"/>
              </a:spcBef>
              <a:spcAft>
                <a:spcPts val="1800"/>
              </a:spcAft>
              <a:defRPr/>
            </a:pPr>
            <a:r>
              <a:rPr lang="en-US" sz="2400" spc="-150" dirty="0">
                <a:latin typeface="Times New Roman" panose="02020603050405020304" pitchFamily="18" charset="0"/>
                <a:ea typeface="Gotham Medium" charset="0"/>
                <a:cs typeface="Times New Roman" panose="02020603050405020304" pitchFamily="18" charset="0"/>
              </a:rPr>
              <a:t>→  </a:t>
            </a:r>
            <a:r>
              <a:rPr lang="en-US" sz="2400" spc="-150" dirty="0">
                <a:latin typeface="Gotham Book"/>
                <a:ea typeface="Gotham Medium" charset="0"/>
                <a:cs typeface="Times New Roman" panose="02020603050405020304" pitchFamily="18" charset="0"/>
              </a:rPr>
              <a:t>Graduate Student Handbook	</a:t>
            </a:r>
            <a:r>
              <a:rPr lang="en-US" sz="2400" spc="-150" dirty="0">
                <a:latin typeface="Times New Roman" panose="02020603050405020304" pitchFamily="18" charset="0"/>
                <a:ea typeface="Gotham Medium" charset="0"/>
                <a:cs typeface="Times New Roman" panose="02020603050405020304" pitchFamily="18" charset="0"/>
              </a:rPr>
              <a:t>→  </a:t>
            </a:r>
            <a:r>
              <a:rPr lang="en-US" sz="2400" spc="-150" dirty="0">
                <a:latin typeface="Gotham Book"/>
                <a:ea typeface="Gotham Medium" charset="0"/>
                <a:cs typeface="Times New Roman" panose="02020603050405020304" pitchFamily="18" charset="0"/>
              </a:rPr>
              <a:t>TA Position Descriptions	</a:t>
            </a:r>
          </a:p>
          <a:p>
            <a:pPr lvl="1">
              <a:spcBef>
                <a:spcPts val="1200"/>
              </a:spcBef>
              <a:spcAft>
                <a:spcPts val="1800"/>
              </a:spcAft>
              <a:defRPr/>
            </a:pPr>
            <a:r>
              <a:rPr lang="en-US" sz="2400" spc="-150" dirty="0">
                <a:latin typeface="Times New Roman" panose="02020603050405020304" pitchFamily="18" charset="0"/>
                <a:ea typeface="Gotham Medium" charset="0"/>
                <a:cs typeface="Times New Roman" panose="02020603050405020304" pitchFamily="18" charset="0"/>
              </a:rPr>
              <a:t>→  </a:t>
            </a:r>
            <a:r>
              <a:rPr lang="en-US" sz="2400" spc="-150" dirty="0">
                <a:latin typeface="Gotham Book"/>
                <a:ea typeface="Gotham Medium" charset="0"/>
                <a:cs typeface="Times New Roman" panose="02020603050405020304" pitchFamily="18" charset="0"/>
              </a:rPr>
              <a:t>Travel Awards			</a:t>
            </a:r>
            <a:r>
              <a:rPr lang="en-US" sz="2400" spc="-150" dirty="0">
                <a:latin typeface="Times New Roman" panose="02020603050405020304" pitchFamily="18" charset="0"/>
                <a:ea typeface="Gotham Medium" charset="0"/>
                <a:cs typeface="Times New Roman" panose="02020603050405020304" pitchFamily="18" charset="0"/>
              </a:rPr>
              <a:t>→  </a:t>
            </a:r>
            <a:r>
              <a:rPr lang="en-US" sz="2400" spc="-150" dirty="0">
                <a:latin typeface="Gotham Medium"/>
                <a:ea typeface="Gotham Medium" charset="0"/>
                <a:cs typeface="Times New Roman" panose="02020603050405020304" pitchFamily="18" charset="0"/>
              </a:rPr>
              <a:t>Storeroom &amp; Shipping Info</a:t>
            </a:r>
          </a:p>
          <a:p>
            <a:pPr lvl="1">
              <a:spcBef>
                <a:spcPts val="1200"/>
              </a:spcBef>
              <a:spcAft>
                <a:spcPts val="1800"/>
              </a:spcAft>
              <a:defRPr/>
            </a:pPr>
            <a:r>
              <a:rPr lang="en-US" sz="2400" spc="-150" dirty="0">
                <a:latin typeface="Times New Roman" panose="02020603050405020304" pitchFamily="18" charset="0"/>
                <a:ea typeface="Gotham Medium" charset="0"/>
                <a:cs typeface="Times New Roman" panose="02020603050405020304" pitchFamily="18" charset="0"/>
              </a:rPr>
              <a:t>→  </a:t>
            </a:r>
            <a:r>
              <a:rPr lang="en-US" sz="2400" spc="-150" dirty="0">
                <a:latin typeface="Gotham Book"/>
                <a:ea typeface="Gotham Medium" charset="0"/>
                <a:cs typeface="Times New Roman" panose="02020603050405020304" pitchFamily="18" charset="0"/>
              </a:rPr>
              <a:t>Fellowships/Traineeships		</a:t>
            </a:r>
            <a:r>
              <a:rPr lang="en-US" sz="2400" spc="-150" dirty="0">
                <a:latin typeface="Times New Roman" panose="02020603050405020304" pitchFamily="18" charset="0"/>
                <a:ea typeface="Gotham Medium" charset="0"/>
                <a:cs typeface="Times New Roman" panose="02020603050405020304" pitchFamily="18" charset="0"/>
              </a:rPr>
              <a:t>→  </a:t>
            </a:r>
            <a:r>
              <a:rPr lang="en-US" sz="2400" spc="-150" dirty="0">
                <a:latin typeface="Gotham Book"/>
                <a:ea typeface="Gotham Medium" charset="0"/>
                <a:cs typeface="Times New Roman" panose="02020603050405020304" pitchFamily="18" charset="0"/>
              </a:rPr>
              <a:t>Incident Report Form</a:t>
            </a:r>
            <a:endParaRPr lang="en-US" sz="2400" spc="-150" dirty="0">
              <a:latin typeface="Times New Roman" panose="02020603050405020304" pitchFamily="18" charset="0"/>
              <a:ea typeface="Gotham Medium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  <a:spcAft>
                <a:spcPts val="1800"/>
              </a:spcAft>
              <a:defRPr/>
            </a:pPr>
            <a:r>
              <a:rPr lang="en-US" sz="2400" spc="-150" dirty="0">
                <a:latin typeface="Times New Roman" panose="02020603050405020304" pitchFamily="18" charset="0"/>
                <a:ea typeface="Gotham Medium" charset="0"/>
                <a:cs typeface="Times New Roman" panose="02020603050405020304" pitchFamily="18" charset="0"/>
              </a:rPr>
              <a:t>→  </a:t>
            </a:r>
            <a:r>
              <a:rPr lang="en-US" sz="2400" spc="-150" dirty="0">
                <a:latin typeface="Gotham Book"/>
                <a:ea typeface="Gotham Medium" charset="0"/>
                <a:cs typeface="Times New Roman" panose="02020603050405020304" pitchFamily="18" charset="0"/>
              </a:rPr>
              <a:t>Link to Student Access Center (Academic Accommodations)</a:t>
            </a:r>
            <a:endParaRPr lang="en-US" sz="2400" spc="-150" dirty="0">
              <a:latin typeface="Times New Roman" panose="02020603050405020304" pitchFamily="18" charset="0"/>
              <a:ea typeface="Gotham Medium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  <a:spcAft>
                <a:spcPts val="1800"/>
              </a:spcAft>
              <a:defRPr/>
            </a:pPr>
            <a:endParaRPr lang="en-US" sz="2400" spc="-150" dirty="0">
              <a:latin typeface="Times New Roman" panose="02020603050405020304" pitchFamily="18" charset="0"/>
              <a:ea typeface="Gotham Medium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  <a:spcAft>
                <a:spcPts val="1800"/>
              </a:spcAft>
              <a:defRPr/>
            </a:pPr>
            <a:endParaRPr lang="en-US" sz="2400" b="1" spc="-150" dirty="0">
              <a:latin typeface="Gotham Medium" charset="0"/>
              <a:ea typeface="Gotham Medium" charset="0"/>
              <a:cs typeface="Gotham Medium" charset="0"/>
            </a:endParaRPr>
          </a:p>
          <a:p>
            <a:pPr marL="342900" indent="-3429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n-US" sz="2400" b="1" spc="-150" dirty="0">
              <a:latin typeface="Gotham Medium" charset="0"/>
              <a:ea typeface="Gotham Medium" charset="0"/>
              <a:cs typeface="Gotham Medium" charset="0"/>
            </a:endParaRPr>
          </a:p>
          <a:p>
            <a:pPr marL="800100" lvl="1" indent="-3429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kumimoji="0" lang="en-US" sz="2400" b="0" i="0" strike="noStrike" kern="1200" cap="none" spc="-150" normalizeH="0" baseline="0" noProof="0" dirty="0">
              <a:ln>
                <a:noFill/>
              </a:ln>
              <a:effectLst/>
              <a:uLnTx/>
              <a:uFillTx/>
              <a:latin typeface="Gotham Medium" charset="0"/>
              <a:ea typeface="Gotham Medium" charset="0"/>
              <a:cs typeface="Gotham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56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FC6245-7689-434B-8E09-E615A8B9D538}"/>
              </a:ext>
            </a:extLst>
          </p:cNvPr>
          <p:cNvSpPr txBox="1"/>
          <p:nvPr/>
        </p:nvSpPr>
        <p:spPr>
          <a:xfrm>
            <a:off x="693617" y="425742"/>
            <a:ext cx="5402384" cy="5178104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 dirty="0">
                <a:ln>
                  <a:noFill/>
                </a:ln>
                <a:solidFill>
                  <a:srgbClr val="54CCF5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University Resources</a:t>
            </a:r>
          </a:p>
          <a:p>
            <a:pPr>
              <a:spcBef>
                <a:spcPts val="1200"/>
              </a:spcBef>
              <a:spcAft>
                <a:spcPts val="1800"/>
              </a:spcAft>
              <a:defRPr/>
            </a:pPr>
            <a:r>
              <a:rPr kumimoji="0" lang="en-US" sz="1600" b="0" i="0" u="none" strike="noStrike" kern="1200" cap="none" spc="-150" normalizeH="0" baseline="0" noProof="0" dirty="0">
                <a:ln>
                  <a:noFill/>
                </a:ln>
                <a:solidFill>
                  <a:srgbClr val="54CCF5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••••••••••••••••••••••••••••••••••••••••••••••••••••••••••</a:t>
            </a:r>
            <a:endParaRPr kumimoji="0" lang="en-US" sz="28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 charset="0"/>
              <a:ea typeface="Gotham Book" charset="0"/>
              <a:cs typeface="Gotham Book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spc="-150" dirty="0">
                <a:effectLst/>
                <a:latin typeface="Gotham Medium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Graduate Studies Welcome Guide &amp; Info Hub https://graduate.ku.edu/</a:t>
            </a:r>
            <a:r>
              <a:rPr lang="en-US" sz="2000" spc="-150" dirty="0">
                <a:effectLst/>
                <a:latin typeface="Gotham Medium"/>
                <a:ea typeface="Calibri" panose="020F0502020204030204" pitchFamily="34" charset="0"/>
                <a:cs typeface="Times New Roman" panose="02020603050405020304" pitchFamily="18" charset="0"/>
              </a:rPr>
              <a:t>  –  Excellent place to start – this site can connect you to many of our campus resources, such as: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spc="-150" dirty="0">
              <a:effectLst/>
              <a:latin typeface="Gotham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000" spc="-150" dirty="0">
                <a:solidFill>
                  <a:prstClr val="black"/>
                </a:solidFill>
                <a:latin typeface="Gotham Medium"/>
                <a:ea typeface="Gotham Book" charset="0"/>
                <a:cs typeface="Times New Roman" panose="02020603050405020304" pitchFamily="18" charset="0"/>
              </a:rPr>
              <a:t>Writing center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2000" spc="-150" dirty="0">
              <a:solidFill>
                <a:prstClr val="black"/>
              </a:solidFill>
              <a:latin typeface="Gotham Medium"/>
              <a:ea typeface="Gotham Book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000" spc="-150" dirty="0">
                <a:solidFill>
                  <a:prstClr val="black"/>
                </a:solidFill>
                <a:latin typeface="Gotham Medium"/>
                <a:ea typeface="Gotham Book" charset="0"/>
                <a:cs typeface="Times New Roman" panose="02020603050405020304" pitchFamily="18" charset="0"/>
              </a:rPr>
              <a:t>Legal services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2000" spc="-150" dirty="0">
              <a:solidFill>
                <a:prstClr val="black"/>
              </a:solidFill>
              <a:latin typeface="Gotham Medium"/>
              <a:ea typeface="Gotham Book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000" spc="-150" dirty="0">
                <a:solidFill>
                  <a:prstClr val="black"/>
                </a:solidFill>
                <a:latin typeface="Gotham Medium"/>
                <a:ea typeface="Gotham Book" charset="0"/>
                <a:cs typeface="Times New Roman" panose="02020603050405020304" pitchFamily="18" charset="0"/>
              </a:rPr>
              <a:t>Health and counseling services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2000" spc="-150" dirty="0">
              <a:solidFill>
                <a:prstClr val="black"/>
              </a:solidFill>
              <a:latin typeface="Gotham Medium"/>
              <a:ea typeface="Gotham Book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000" spc="-150" dirty="0">
                <a:solidFill>
                  <a:prstClr val="black"/>
                </a:solidFill>
                <a:latin typeface="Gotham Medium"/>
                <a:ea typeface="Gotham Book" charset="0"/>
                <a:cs typeface="Times New Roman" panose="02020603050405020304" pitchFamily="18" charset="0"/>
              </a:rPr>
              <a:t>Pregnant &amp; parenting student support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2000" spc="-150" dirty="0">
              <a:solidFill>
                <a:prstClr val="black"/>
              </a:solidFill>
              <a:latin typeface="Gotham Medium"/>
              <a:ea typeface="Gotham Book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000" spc="-150" dirty="0">
                <a:solidFill>
                  <a:prstClr val="black"/>
                </a:solidFill>
                <a:latin typeface="Gotham Medium"/>
                <a:ea typeface="Gotham Book" charset="0"/>
                <a:cs typeface="Times New Roman" panose="02020603050405020304" pitchFamily="18" charset="0"/>
              </a:rPr>
              <a:t>Conflict management support</a:t>
            </a:r>
            <a:endParaRPr lang="en-US" sz="2000" spc="-150" dirty="0">
              <a:solidFill>
                <a:prstClr val="black"/>
              </a:solidFill>
              <a:latin typeface="Gotham Book" charset="0"/>
              <a:ea typeface="Gotham Book" charset="0"/>
              <a:cs typeface="Times New Roman" panose="02020603050405020304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endParaRPr lang="en-US" sz="2800" spc="-150" dirty="0">
              <a:solidFill>
                <a:prstClr val="black"/>
              </a:solidFill>
              <a:latin typeface="Calibri" panose="020F0502020204030204" pitchFamily="34" charset="0"/>
              <a:ea typeface="Gotham Book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1CCF35-1AA0-46F4-A1F3-03C1426C3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615" y="1732147"/>
            <a:ext cx="4852837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FC6245-7689-434B-8E09-E615A8B9D538}"/>
              </a:ext>
            </a:extLst>
          </p:cNvPr>
          <p:cNvSpPr txBox="1"/>
          <p:nvPr/>
        </p:nvSpPr>
        <p:spPr>
          <a:xfrm>
            <a:off x="693617" y="425742"/>
            <a:ext cx="5402384" cy="5178104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 dirty="0">
                <a:ln>
                  <a:noFill/>
                </a:ln>
                <a:solidFill>
                  <a:srgbClr val="54CCF5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University Resources</a:t>
            </a:r>
          </a:p>
          <a:p>
            <a:pPr>
              <a:spcBef>
                <a:spcPts val="1200"/>
              </a:spcBef>
              <a:spcAft>
                <a:spcPts val="1800"/>
              </a:spcAft>
              <a:defRPr/>
            </a:pPr>
            <a:r>
              <a:rPr kumimoji="0" lang="en-US" sz="1600" b="0" i="0" u="none" strike="noStrike" kern="1200" cap="none" spc="-150" normalizeH="0" baseline="0" noProof="0" dirty="0">
                <a:ln>
                  <a:noFill/>
                </a:ln>
                <a:solidFill>
                  <a:srgbClr val="54CCF5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••••••••••••••••••••••••••••••••••••••••••••••••••••••••••</a:t>
            </a:r>
            <a:endParaRPr kumimoji="0" lang="en-US" sz="28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 charset="0"/>
              <a:ea typeface="Gotham Book" charset="0"/>
              <a:cs typeface="Gotham Book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spc="-150" dirty="0">
                <a:effectLst/>
                <a:latin typeface="Gotham Medium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Colleg</a:t>
            </a:r>
            <a:r>
              <a:rPr lang="en-US" sz="2000" spc="-150" dirty="0">
                <a:latin typeface="Gotham Medium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e Office of Graduate Affairs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spc="-150" dirty="0">
                <a:effectLst/>
                <a:latin typeface="Gotham Medium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https://coga.ku.edu/</a:t>
            </a:r>
            <a:r>
              <a:rPr lang="en-US" sz="2000" spc="-150" dirty="0">
                <a:effectLst/>
                <a:latin typeface="Gotham Medium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spc="-150" dirty="0">
              <a:effectLst/>
              <a:latin typeface="Gotham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000" spc="-150" dirty="0">
                <a:solidFill>
                  <a:prstClr val="black"/>
                </a:solidFill>
                <a:latin typeface="Gotham Medium"/>
                <a:ea typeface="Gotham Book" charset="0"/>
                <a:cs typeface="Times New Roman" panose="02020603050405020304" pitchFamily="18" charset="0"/>
              </a:rPr>
              <a:t>University policy questions (enrollment requirements, probation policies, taking leave of absence, etc.)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2000" spc="-150" dirty="0">
              <a:solidFill>
                <a:prstClr val="black"/>
              </a:solidFill>
              <a:latin typeface="Gotham Medium"/>
              <a:ea typeface="Gotham Book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000" i="1" spc="-150" dirty="0">
                <a:solidFill>
                  <a:prstClr val="black"/>
                </a:solidFill>
                <a:latin typeface="Gotham Medium"/>
                <a:ea typeface="Gotham Book" charset="0"/>
                <a:cs typeface="Times New Roman" panose="02020603050405020304" pitchFamily="18" charset="0"/>
              </a:rPr>
              <a:t>Dept. requirements can be more specific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2000" spc="-150" dirty="0">
              <a:solidFill>
                <a:prstClr val="black"/>
              </a:solidFill>
              <a:latin typeface="Gotham Medium"/>
              <a:ea typeface="Gotham Book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000" spc="-150" dirty="0">
                <a:solidFill>
                  <a:prstClr val="black"/>
                </a:solidFill>
                <a:latin typeface="Gotham Medium"/>
                <a:ea typeface="Gotham Book" charset="0"/>
                <a:cs typeface="Times New Roman" panose="02020603050405020304" pitchFamily="18" charset="0"/>
              </a:rPr>
              <a:t>Recall – this is my office! 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2000" spc="-150" dirty="0">
              <a:solidFill>
                <a:prstClr val="black"/>
              </a:solidFill>
              <a:latin typeface="Gotham Medium"/>
              <a:ea typeface="Gotham Book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000" spc="-150" dirty="0">
                <a:solidFill>
                  <a:prstClr val="black"/>
                </a:solidFill>
                <a:latin typeface="Gotham Medium"/>
                <a:ea typeface="Gotham Book" charset="0"/>
                <a:cs typeface="Times New Roman" panose="02020603050405020304" pitchFamily="18" charset="0"/>
              </a:rPr>
              <a:t>If you ever have questions about these things, please reach out to me!</a:t>
            </a:r>
            <a:endParaRPr lang="en-US" sz="2000" dirty="0">
              <a:solidFill>
                <a:prstClr val="black"/>
              </a:solidFill>
              <a:latin typeface="Gotham Book" charset="0"/>
              <a:ea typeface="Gotham Book" charset="0"/>
              <a:cs typeface="Times New Roman" panose="02020603050405020304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endParaRPr lang="en-US" sz="2000" spc="-150" dirty="0">
              <a:solidFill>
                <a:prstClr val="black"/>
              </a:solidFill>
              <a:latin typeface="Gotham Book" charset="0"/>
              <a:ea typeface="Gotham Book" charset="0"/>
              <a:cs typeface="Times New Roman" panose="02020603050405020304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endParaRPr lang="en-US" sz="2800" spc="-150" dirty="0">
              <a:solidFill>
                <a:prstClr val="black"/>
              </a:solidFill>
              <a:latin typeface="Calibri" panose="020F0502020204030204" pitchFamily="34" charset="0"/>
              <a:ea typeface="Gotham Book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1CCF35-1AA0-46F4-A1F3-03C1426C3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615" y="1732147"/>
            <a:ext cx="4852837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FC6245-7689-434B-8E09-E615A8B9D538}"/>
              </a:ext>
            </a:extLst>
          </p:cNvPr>
          <p:cNvSpPr txBox="1"/>
          <p:nvPr/>
        </p:nvSpPr>
        <p:spPr>
          <a:xfrm>
            <a:off x="513139" y="439510"/>
            <a:ext cx="6319580" cy="6157843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 dirty="0">
                <a:ln>
                  <a:noFill/>
                </a:ln>
                <a:solidFill>
                  <a:srgbClr val="54CCF5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Departmental Handbook</a:t>
            </a:r>
          </a:p>
          <a:p>
            <a:pPr>
              <a:spcBef>
                <a:spcPts val="1200"/>
              </a:spcBef>
              <a:spcAft>
                <a:spcPts val="1800"/>
              </a:spcAft>
              <a:defRPr/>
            </a:pPr>
            <a:r>
              <a:rPr kumimoji="0" lang="en-US" sz="1600" b="0" i="0" u="none" strike="noStrike" kern="1200" cap="none" spc="-150" normalizeH="0" baseline="0" noProof="0" dirty="0">
                <a:ln>
                  <a:noFill/>
                </a:ln>
                <a:solidFill>
                  <a:srgbClr val="54CCF5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••••••••••••••••••••••••••••••••••••••••••••••••••••••••••••••••••••••</a:t>
            </a:r>
          </a:p>
          <a:p>
            <a:pPr marL="342900" indent="-3429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spc="-150" dirty="0">
                <a:latin typeface="Gotham Medium" charset="0"/>
                <a:ea typeface="Gotham Medium" charset="0"/>
                <a:cs typeface="Gotham Medium" charset="0"/>
              </a:rPr>
              <a:t>Covers everything Jon and I talked about today! </a:t>
            </a:r>
          </a:p>
          <a:p>
            <a:pPr marL="342900" indent="-3429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spc="-150" dirty="0">
                <a:latin typeface="Gotham Medium" charset="0"/>
                <a:ea typeface="Gotham Medium" charset="0"/>
                <a:cs typeface="Gotham Medium" charset="0"/>
              </a:rPr>
              <a:t>Can </a:t>
            </a:r>
            <a:r>
              <a:rPr lang="en-US" sz="2000" i="1" spc="-150" dirty="0">
                <a:latin typeface="Gotham Medium" charset="0"/>
                <a:ea typeface="Gotham Medium" charset="0"/>
                <a:cs typeface="Gotham Medium" charset="0"/>
              </a:rPr>
              <a:t>also</a:t>
            </a:r>
            <a:r>
              <a:rPr lang="en-US" sz="2000" spc="-150" dirty="0">
                <a:latin typeface="Gotham Medium" charset="0"/>
                <a:ea typeface="Gotham Medium" charset="0"/>
                <a:cs typeface="Gotham Medium" charset="0"/>
              </a:rPr>
              <a:t> be found on the Chemistry website!</a:t>
            </a:r>
          </a:p>
          <a:p>
            <a:pPr marL="342900" indent="-3429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spc="-150" dirty="0">
                <a:latin typeface="Gotham Medium"/>
              </a:rPr>
              <a:t>On both pages: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spc="-150" dirty="0">
                <a:latin typeface="Gotham Medium"/>
                <a:hlinkClick r:id="rId3"/>
              </a:rPr>
              <a:t>1</a:t>
            </a:r>
            <a:r>
              <a:rPr lang="en-US" sz="2000" spc="-150" baseline="30000" dirty="0">
                <a:latin typeface="Gotham Medium"/>
                <a:hlinkClick r:id="rId3"/>
              </a:rPr>
              <a:t>st</a:t>
            </a:r>
            <a:r>
              <a:rPr lang="en-US" sz="2000" spc="-150" dirty="0">
                <a:latin typeface="Gotham Medium"/>
                <a:hlinkClick r:id="rId3"/>
              </a:rPr>
              <a:t> Year Guide</a:t>
            </a:r>
            <a:endParaRPr lang="en-US" sz="2000" spc="-150" dirty="0">
              <a:latin typeface="Gotham Medium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spc="-150" dirty="0">
              <a:latin typeface="Gotham Medium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spc="-150" dirty="0">
                <a:latin typeface="Gotham Medium"/>
                <a:hlinkClick r:id="rId4"/>
              </a:rPr>
              <a:t>Graduate Student Resources</a:t>
            </a:r>
            <a:endParaRPr lang="en-US" sz="2000" spc="-150" dirty="0">
              <a:latin typeface="Gotham Medium"/>
            </a:endParaRPr>
          </a:p>
          <a:p>
            <a:pPr marL="742950" lvl="1" indent="-28575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n-US" sz="2000" spc="-150" dirty="0"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D903D9-B5B9-44F9-9471-0400B453A3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0223" y="439510"/>
            <a:ext cx="4618638" cy="59789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731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E8A156-5E96-4D4F-92B4-ED70F6D3FC21}"/>
              </a:ext>
            </a:extLst>
          </p:cNvPr>
          <p:cNvSpPr/>
          <p:nvPr/>
        </p:nvSpPr>
        <p:spPr>
          <a:xfrm>
            <a:off x="152399" y="152399"/>
            <a:ext cx="11887201" cy="6553201"/>
          </a:xfrm>
          <a:prstGeom prst="rect">
            <a:avLst/>
          </a:prstGeom>
          <a:solidFill>
            <a:srgbClr val="54CCF5"/>
          </a:solidFill>
          <a:ln w="304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0"/>
            <a:ext cx="9144000" cy="6858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One More Thing!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0A5B1E-2219-BD4E-B6EA-A8E3D2C65A0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" y="6092913"/>
            <a:ext cx="868680" cy="2074459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35A2E1-9644-1C4F-AD2C-21ED36E3893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438227"/>
            <a:ext cx="868680" cy="2074459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601E10-17F2-C64F-9B02-6588984A381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260" y="-1494430"/>
            <a:ext cx="868680" cy="20744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034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E8A156-5E96-4D4F-92B4-ED70F6D3FC21}"/>
              </a:ext>
            </a:extLst>
          </p:cNvPr>
          <p:cNvSpPr/>
          <p:nvPr/>
        </p:nvSpPr>
        <p:spPr>
          <a:xfrm>
            <a:off x="152399" y="152399"/>
            <a:ext cx="11887201" cy="6553201"/>
          </a:xfrm>
          <a:prstGeom prst="rect">
            <a:avLst/>
          </a:prstGeom>
          <a:solidFill>
            <a:srgbClr val="54CCF5"/>
          </a:solidFill>
          <a:ln w="304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0"/>
            <a:ext cx="9144000" cy="6858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First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Semester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0A5B1E-2219-BD4E-B6EA-A8E3D2C65A0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" y="6092913"/>
            <a:ext cx="868680" cy="2074459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35A2E1-9644-1C4F-AD2C-21ED36E3893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438227"/>
            <a:ext cx="868680" cy="2074459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601E10-17F2-C64F-9B02-6588984A381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260" y="-1494430"/>
            <a:ext cx="868680" cy="20744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799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FC6245-7689-434B-8E09-E615A8B9D538}"/>
              </a:ext>
            </a:extLst>
          </p:cNvPr>
          <p:cNvSpPr txBox="1"/>
          <p:nvPr/>
        </p:nvSpPr>
        <p:spPr>
          <a:xfrm>
            <a:off x="693617" y="425742"/>
            <a:ext cx="5741366" cy="5178104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150" dirty="0">
                <a:solidFill>
                  <a:srgbClr val="54CCF5"/>
                </a:solidFill>
                <a:latin typeface="Gotham Medium" charset="0"/>
                <a:ea typeface="Gotham Medium" charset="0"/>
                <a:cs typeface="Gotham Medium" charset="0"/>
              </a:rPr>
              <a:t>Awards Eligibility Survey</a:t>
            </a:r>
            <a:endParaRPr kumimoji="0" lang="en-US" sz="4800" b="0" i="0" u="none" strike="noStrike" kern="1200" cap="none" spc="-150" normalizeH="0" baseline="0" noProof="0" dirty="0">
              <a:ln>
                <a:noFill/>
              </a:ln>
              <a:solidFill>
                <a:srgbClr val="54CCF5"/>
              </a:solidFill>
              <a:effectLst/>
              <a:uLnTx/>
              <a:uFillTx/>
              <a:latin typeface="Gotham Medium" charset="0"/>
              <a:ea typeface="Gotham Medium" charset="0"/>
              <a:cs typeface="Gotham Medium" charset="0"/>
            </a:endParaRPr>
          </a:p>
          <a:p>
            <a:pPr>
              <a:spcBef>
                <a:spcPts val="1200"/>
              </a:spcBef>
              <a:defRPr/>
            </a:pPr>
            <a:r>
              <a:rPr kumimoji="0" lang="en-US" sz="1600" b="0" i="0" u="none" strike="noStrike" kern="1200" cap="none" spc="-150" normalizeH="0" baseline="0" noProof="0" dirty="0">
                <a:ln>
                  <a:noFill/>
                </a:ln>
                <a:solidFill>
                  <a:srgbClr val="54CCF5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•••••••••••••••••••••••••••••••••••••••••••••••••••••••••••••••••••</a:t>
            </a:r>
          </a:p>
          <a:p>
            <a:pPr>
              <a:spcBef>
                <a:spcPts val="1200"/>
              </a:spcBef>
              <a:defRPr/>
            </a:pPr>
            <a:endParaRPr kumimoji="0" lang="en-US" sz="1600" b="0" i="0" u="none" strike="noStrike" kern="1200" cap="none" spc="-150" normalizeH="0" baseline="0" noProof="0" dirty="0">
              <a:ln>
                <a:noFill/>
              </a:ln>
              <a:solidFill>
                <a:srgbClr val="54CCF5"/>
              </a:solidFill>
              <a:effectLst/>
              <a:uLnTx/>
              <a:uFillTx/>
              <a:latin typeface="Gotham Medium" charset="0"/>
              <a:ea typeface="Gotham Medium" charset="0"/>
              <a:cs typeface="Gotham Medium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spc="-150" dirty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</a:rPr>
              <a:t>Find this in the left-hand side of your folder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spc="-150" dirty="0">
              <a:solidFill>
                <a:prstClr val="black"/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spc="-150" dirty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</a:rPr>
              <a:t>We need this info in case the department’s benefactors audit our spending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spc="-150" dirty="0">
              <a:solidFill>
                <a:prstClr val="black"/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u="sng" spc="-150" dirty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</a:rPr>
              <a:t>Fill this out right now</a:t>
            </a:r>
            <a:r>
              <a:rPr lang="en-US" sz="2400" spc="-150" dirty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</a:rPr>
              <a:t>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spc="-150" dirty="0">
              <a:solidFill>
                <a:prstClr val="black"/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u="sng" spc="-150" dirty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</a:rPr>
              <a:t>Return to me before you leave</a:t>
            </a:r>
            <a:r>
              <a:rPr lang="en-US" sz="2400" spc="-150" dirty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</a:rPr>
              <a:t>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spc="-150" dirty="0">
              <a:solidFill>
                <a:prstClr val="black"/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spc="-150" dirty="0">
              <a:solidFill>
                <a:prstClr val="black"/>
              </a:solidFill>
              <a:latin typeface="Gotham Book" charset="0"/>
              <a:ea typeface="Gotham Book" charset="0"/>
              <a:cs typeface="Gotham Boo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03676C-57A0-4F87-BB89-07341585E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5150" y="14863"/>
            <a:ext cx="5287492" cy="684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3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DB93C28-3194-3343-A5A9-E45AC5E52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041F4D-9AC1-AB43-9105-E5225551BF8C}"/>
              </a:ext>
            </a:extLst>
          </p:cNvPr>
          <p:cNvSpPr/>
          <p:nvPr/>
        </p:nvSpPr>
        <p:spPr>
          <a:xfrm>
            <a:off x="6924782" y="2979506"/>
            <a:ext cx="3595012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78B5D9-F32F-8D43-A7C8-34CC40A3A54D}"/>
              </a:ext>
            </a:extLst>
          </p:cNvPr>
          <p:cNvSpPr/>
          <p:nvPr/>
        </p:nvSpPr>
        <p:spPr>
          <a:xfrm>
            <a:off x="6924781" y="2064924"/>
            <a:ext cx="2856782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352E76-9C56-9742-9208-AD138E2A9469}"/>
              </a:ext>
            </a:extLst>
          </p:cNvPr>
          <p:cNvSpPr txBox="1"/>
          <p:nvPr/>
        </p:nvSpPr>
        <p:spPr>
          <a:xfrm>
            <a:off x="7067583" y="2090172"/>
            <a:ext cx="52500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otham Medium" pitchFamily="2" charset="0"/>
                <a:ea typeface="+mn-ea"/>
                <a:cs typeface="+mn-cs"/>
              </a:rPr>
              <a:t>First-Day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otham Medium" pitchFamily="2" charset="0"/>
                <a:ea typeface="+mn-ea"/>
                <a:cs typeface="+mn-cs"/>
              </a:rPr>
              <a:t>Orientation</a:t>
            </a:r>
            <a:b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otham Medium" pitchFamily="2" charset="0"/>
                <a:ea typeface="+mn-ea"/>
                <a:cs typeface="+mn-cs"/>
              </a:rPr>
            </a:br>
            <a:endParaRPr kumimoji="0" lang="en-US" sz="6000" b="1" i="0" u="none" strike="noStrike" kern="1200" cap="none" spc="-1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otham Medium" pitchFamily="2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106AE4-062F-224F-A238-B2655D70BBB1}"/>
              </a:ext>
            </a:extLst>
          </p:cNvPr>
          <p:cNvSpPr txBox="1"/>
          <p:nvPr/>
        </p:nvSpPr>
        <p:spPr>
          <a:xfrm>
            <a:off x="8764232" y="4129457"/>
            <a:ext cx="2102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Gotham Medium" pitchFamily="2" charset="0"/>
              </a:rPr>
              <a:t>Department of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Gotham Medium" pitchFamily="2" charset="0"/>
              </a:rPr>
              <a:t>Chemistry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12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FC6245-7689-434B-8E09-E615A8B9D538}"/>
              </a:ext>
            </a:extLst>
          </p:cNvPr>
          <p:cNvSpPr txBox="1"/>
          <p:nvPr/>
        </p:nvSpPr>
        <p:spPr>
          <a:xfrm>
            <a:off x="528506" y="685799"/>
            <a:ext cx="10830188" cy="5916337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50" normalizeH="0" baseline="0" noProof="0" dirty="0">
                <a:ln>
                  <a:noFill/>
                </a:ln>
                <a:solidFill>
                  <a:srgbClr val="54CCF5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First Semester - Summary</a:t>
            </a:r>
          </a:p>
          <a:p>
            <a:pPr>
              <a:spcBef>
                <a:spcPts val="1200"/>
              </a:spcBef>
              <a:spcAft>
                <a:spcPts val="1800"/>
              </a:spcAft>
              <a:defRPr/>
            </a:pPr>
            <a:r>
              <a:rPr kumimoji="0" lang="en-US" b="0" i="0" u="none" strike="noStrike" kern="1200" cap="none" spc="-150" normalizeH="0" baseline="0" noProof="0" dirty="0">
                <a:ln>
                  <a:noFill/>
                </a:ln>
                <a:solidFill>
                  <a:srgbClr val="54CCF5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•••••••••••••••••••••••••••••••••••••••••••••••••••••••••••••••••••••••</a:t>
            </a:r>
          </a:p>
          <a:p>
            <a:pPr>
              <a:spcBef>
                <a:spcPts val="1200"/>
              </a:spcBef>
              <a:spcAft>
                <a:spcPts val="1800"/>
              </a:spcAft>
              <a:defRPr/>
            </a:pPr>
            <a:endParaRPr kumimoji="0" lang="en-US" sz="300" b="0" i="0" u="none" strike="noStrike" kern="1200" cap="none" spc="-150" normalizeH="0" baseline="0" noProof="0" dirty="0">
              <a:ln>
                <a:noFill/>
              </a:ln>
              <a:solidFill>
                <a:srgbClr val="54CCF5"/>
              </a:solidFill>
              <a:effectLst/>
              <a:uLnTx/>
              <a:uFillTx/>
              <a:latin typeface="Gotham Medium" charset="0"/>
              <a:ea typeface="Gotham Medium" charset="0"/>
              <a:cs typeface="Gotham Medium" charset="0"/>
            </a:endParaRPr>
          </a:p>
          <a:p>
            <a:pPr marL="2171700" lvl="4" indent="-342900">
              <a:spcBef>
                <a:spcPts val="120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spc="-150" dirty="0">
                <a:latin typeface="Gotham Medium" charset="0"/>
                <a:ea typeface="Gotham Medium" charset="0"/>
                <a:cs typeface="Gotham Medium" charset="0"/>
              </a:rPr>
              <a:t>Interview five faculty</a:t>
            </a:r>
            <a:r>
              <a:rPr lang="en-US" sz="2800" b="1" spc="-150" dirty="0">
                <a:latin typeface="Gotham Medium" charset="0"/>
                <a:ea typeface="Gotham Medium" charset="0"/>
                <a:cs typeface="Gotham Medium" charset="0"/>
              </a:rPr>
              <a:t>…………………………………….Oct 15</a:t>
            </a:r>
            <a:r>
              <a:rPr lang="en-US" sz="2800" b="1" spc="-150" baseline="30000" dirty="0">
                <a:latin typeface="Gotham Medium" charset="0"/>
                <a:ea typeface="Gotham Medium" charset="0"/>
                <a:cs typeface="Gotham Medium" charset="0"/>
              </a:rPr>
              <a:t>th</a:t>
            </a:r>
            <a:endParaRPr lang="en-US" sz="2800" b="1" spc="-150" dirty="0">
              <a:latin typeface="Gotham Medium" charset="0"/>
              <a:ea typeface="Gotham Medium" charset="0"/>
              <a:cs typeface="Gotham Medium" charset="0"/>
            </a:endParaRPr>
          </a:p>
          <a:p>
            <a:pPr marL="2171700" lvl="4" indent="-342900">
              <a:spcBef>
                <a:spcPts val="120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kumimoji="0" lang="en-US" sz="2800" b="0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Select </a:t>
            </a:r>
            <a:r>
              <a:rPr kumimoji="0" lang="en-US" sz="280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Research Advisor…………………</a:t>
            </a:r>
            <a:r>
              <a:rPr lang="en-US" sz="2800" b="1" spc="-150" dirty="0">
                <a:latin typeface="Gotham Medium" charset="0"/>
                <a:ea typeface="Gotham Medium" charset="0"/>
                <a:cs typeface="Gotham Medium" charset="0"/>
              </a:rPr>
              <a:t>……………</a:t>
            </a:r>
            <a:r>
              <a:rPr kumimoji="0" lang="en-US" sz="280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Nov 15</a:t>
            </a:r>
            <a:r>
              <a:rPr kumimoji="0" lang="en-US" sz="2800" b="1" i="0" u="none" strike="noStrike" kern="1200" cap="none" spc="-150" normalizeH="0" baseline="30000" noProof="0" dirty="0">
                <a:ln>
                  <a:noFill/>
                </a:ln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th</a:t>
            </a:r>
            <a:endParaRPr lang="en-US" sz="2800" b="1" spc="-150" baseline="30000" dirty="0">
              <a:latin typeface="Gotham Medium" charset="0"/>
              <a:ea typeface="Gotham Medium" charset="0"/>
              <a:cs typeface="Gotham Medium" charset="0"/>
            </a:endParaRPr>
          </a:p>
          <a:p>
            <a:pPr marL="2171700" lvl="4" indent="-342900">
              <a:spcBef>
                <a:spcPts val="120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spc="-150" dirty="0">
                <a:latin typeface="Gotham Medium" charset="0"/>
                <a:ea typeface="Gotham Medium" charset="0"/>
                <a:cs typeface="Gotham Medium" charset="0"/>
              </a:rPr>
              <a:t>Develop </a:t>
            </a:r>
            <a:r>
              <a:rPr lang="en-US" sz="2800" b="1" spc="-150" dirty="0">
                <a:latin typeface="Gotham Medium" charset="0"/>
                <a:ea typeface="Gotham Medium" charset="0"/>
                <a:cs typeface="Gotham Medium" charset="0"/>
              </a:rPr>
              <a:t>Individual Curriculum Plan…………........Dec 1</a:t>
            </a:r>
            <a:r>
              <a:rPr lang="en-US" sz="2800" b="1" spc="-150" baseline="30000" dirty="0">
                <a:latin typeface="Gotham Medium" charset="0"/>
                <a:ea typeface="Gotham Medium" charset="0"/>
                <a:cs typeface="Gotham Medium" charset="0"/>
              </a:rPr>
              <a:t>st</a:t>
            </a:r>
            <a:endParaRPr lang="en-US" sz="2800" b="1" i="1" spc="-150" dirty="0">
              <a:latin typeface="Gotham Medium" charset="0"/>
              <a:ea typeface="Gotham Medium" charset="0"/>
              <a:cs typeface="Gotham Medium" charset="0"/>
            </a:endParaRPr>
          </a:p>
          <a:p>
            <a:pPr marL="2171700" lvl="4" indent="-342900">
              <a:spcBef>
                <a:spcPts val="120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spc="-150" dirty="0">
                <a:latin typeface="Gotham Medium" charset="0"/>
                <a:ea typeface="Gotham Medium" charset="0"/>
                <a:cs typeface="Gotham Medium" charset="0"/>
              </a:rPr>
              <a:t>Choose </a:t>
            </a:r>
            <a:r>
              <a:rPr lang="en-US" sz="2800" b="1" spc="-150" dirty="0">
                <a:latin typeface="Gotham Medium" charset="0"/>
                <a:ea typeface="Gotham Medium" charset="0"/>
                <a:cs typeface="Gotham Medium" charset="0"/>
              </a:rPr>
              <a:t>Research Advisory Committee…............Dec 1</a:t>
            </a:r>
            <a:r>
              <a:rPr lang="en-US" sz="2800" b="1" spc="-150" baseline="30000" dirty="0">
                <a:latin typeface="Gotham Medium" charset="0"/>
                <a:ea typeface="Gotham Medium" charset="0"/>
                <a:cs typeface="Gotham Medium" charset="0"/>
              </a:rPr>
              <a:t>st</a:t>
            </a:r>
            <a:endParaRPr kumimoji="0" lang="en-US" sz="2800" b="1" i="1" u="none" strike="noStrike" kern="1200" cap="none" spc="-150" normalizeH="0" baseline="0" noProof="0" dirty="0">
              <a:ln>
                <a:noFill/>
              </a:ln>
              <a:effectLst/>
              <a:uLnTx/>
              <a:uFillTx/>
              <a:latin typeface="Gotham Medium" charset="0"/>
              <a:ea typeface="Gotham Medium" charset="0"/>
              <a:cs typeface="Gotham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57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FC6245-7689-434B-8E09-E615A8B9D538}"/>
              </a:ext>
            </a:extLst>
          </p:cNvPr>
          <p:cNvSpPr txBox="1"/>
          <p:nvPr/>
        </p:nvSpPr>
        <p:spPr>
          <a:xfrm>
            <a:off x="693616" y="425742"/>
            <a:ext cx="5673627" cy="5178104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150" dirty="0">
                <a:solidFill>
                  <a:srgbClr val="54CCF5"/>
                </a:solidFill>
                <a:latin typeface="Gotham Medium" charset="0"/>
                <a:ea typeface="Gotham Medium" charset="0"/>
                <a:cs typeface="Gotham Medium" charset="0"/>
              </a:rPr>
              <a:t>First Semester</a:t>
            </a:r>
            <a:endParaRPr kumimoji="0" lang="en-US" sz="4800" b="0" i="0" u="none" strike="noStrike" kern="1200" cap="none" spc="-150" normalizeH="0" baseline="0" noProof="0" dirty="0">
              <a:ln>
                <a:noFill/>
              </a:ln>
              <a:solidFill>
                <a:srgbClr val="54CCF5"/>
              </a:solidFill>
              <a:effectLst/>
              <a:uLnTx/>
              <a:uFillTx/>
              <a:latin typeface="Gotham Medium" charset="0"/>
              <a:ea typeface="Gotham Medium" charset="0"/>
              <a:cs typeface="Gotham Medium" charset="0"/>
            </a:endParaRPr>
          </a:p>
          <a:p>
            <a:pPr>
              <a:spcBef>
                <a:spcPts val="1200"/>
              </a:spcBef>
              <a:defRPr/>
            </a:pPr>
            <a:r>
              <a:rPr kumimoji="0" lang="en-US" sz="1600" b="0" i="0" u="none" strike="noStrike" kern="1200" cap="none" spc="-150" normalizeH="0" baseline="0" noProof="0" dirty="0">
                <a:ln>
                  <a:noFill/>
                </a:ln>
                <a:solidFill>
                  <a:srgbClr val="54CCF5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••••••••••••••••••••••••••••••••••••••••</a:t>
            </a:r>
          </a:p>
          <a:p>
            <a:pPr>
              <a:spcBef>
                <a:spcPts val="1200"/>
              </a:spcBef>
              <a:defRPr/>
            </a:pPr>
            <a:endParaRPr kumimoji="0" lang="en-US" sz="1600" b="0" i="0" u="none" strike="noStrike" kern="1200" cap="none" spc="-150" normalizeH="0" baseline="0" noProof="0" dirty="0">
              <a:ln>
                <a:noFill/>
              </a:ln>
              <a:solidFill>
                <a:srgbClr val="54CCF5"/>
              </a:solidFill>
              <a:effectLst/>
              <a:uLnTx/>
              <a:uFillTx/>
              <a:latin typeface="Gotham Medium" charset="0"/>
              <a:ea typeface="Gotham Medium" charset="0"/>
              <a:cs typeface="Gotham Medium" charset="0"/>
            </a:endParaRPr>
          </a:p>
          <a:p>
            <a:pPr>
              <a:spcBef>
                <a:spcPts val="1200"/>
              </a:spcBef>
              <a:spcAft>
                <a:spcPts val="1800"/>
              </a:spcAft>
              <a:defRPr/>
            </a:pPr>
            <a:r>
              <a:rPr lang="en-US" sz="2800" u="sng" spc="-150" noProof="0" dirty="0">
                <a:latin typeface="Gotham Medium" charset="0"/>
                <a:ea typeface="Gotham Book" charset="0"/>
                <a:cs typeface="Gotham Book" charset="0"/>
              </a:rPr>
              <a:t>Selection of Research Advisor:</a:t>
            </a:r>
            <a:endParaRPr kumimoji="0" lang="en-US" sz="3600" b="0" i="0" u="sng" strike="noStrike" kern="1200" cap="none" spc="-150" normalizeH="0" baseline="0" noProof="0" dirty="0">
              <a:ln>
                <a:noFill/>
              </a:ln>
              <a:effectLst/>
              <a:uLnTx/>
              <a:uFillTx/>
              <a:latin typeface="Gotham Book" charset="0"/>
              <a:ea typeface="Gotham Book" charset="0"/>
              <a:cs typeface="Gotham Book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charset="0"/>
                <a:ea typeface="Gotham Book" charset="0"/>
                <a:cs typeface="Gotham Book" charset="0"/>
              </a:rPr>
              <a:t>Interview at  least 4 faculty members and obtain signatures on Form</a:t>
            </a:r>
            <a:endParaRPr lang="en-US" sz="2400" spc="-150" dirty="0">
              <a:solidFill>
                <a:prstClr val="black"/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 charset="0"/>
              <a:ea typeface="Gotham Book" charset="0"/>
              <a:cs typeface="Gotham Book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u="sng" spc="-150" dirty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</a:rPr>
              <a:t>Return signed form to me </a:t>
            </a:r>
            <a:r>
              <a:rPr lang="en-US" sz="2400" b="1" u="sng" spc="-150" dirty="0">
                <a:latin typeface="Gotham Book" charset="0"/>
                <a:ea typeface="Gotham Book" charset="0"/>
                <a:cs typeface="Gotham Book" charset="0"/>
              </a:rPr>
              <a:t>by October 15</a:t>
            </a:r>
            <a:r>
              <a:rPr lang="en-US" sz="2400" b="1" u="sng" spc="-150" baseline="30000" dirty="0">
                <a:latin typeface="Gotham Book" charset="0"/>
                <a:ea typeface="Gotham Book" charset="0"/>
                <a:cs typeface="Gotham Book" charset="0"/>
              </a:rPr>
              <a:t>th</a:t>
            </a:r>
            <a:r>
              <a:rPr lang="en-US" sz="2400" b="1" u="sng" spc="-150" dirty="0">
                <a:latin typeface="Gotham Book" charset="0"/>
                <a:ea typeface="Gotham Book" charset="0"/>
                <a:cs typeface="Gotham Book" charset="0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spc="-150" dirty="0">
              <a:solidFill>
                <a:prstClr val="black"/>
              </a:solidFill>
              <a:latin typeface="Gotham Book" charset="0"/>
              <a:ea typeface="Gotham Book" charset="0"/>
              <a:cs typeface="Gotham Book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440BDF-0B49-4FA4-B00F-7CF5F8247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8673" y="277964"/>
            <a:ext cx="4764569" cy="616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8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FC6245-7689-434B-8E09-E615A8B9D538}"/>
              </a:ext>
            </a:extLst>
          </p:cNvPr>
          <p:cNvSpPr txBox="1"/>
          <p:nvPr/>
        </p:nvSpPr>
        <p:spPr>
          <a:xfrm>
            <a:off x="693617" y="425742"/>
            <a:ext cx="5606516" cy="5178104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150" dirty="0">
                <a:solidFill>
                  <a:srgbClr val="54CCF5"/>
                </a:solidFill>
                <a:latin typeface="Gotham Medium" charset="0"/>
                <a:ea typeface="Gotham Medium" charset="0"/>
                <a:cs typeface="Gotham Medium" charset="0"/>
              </a:rPr>
              <a:t>First Semester</a:t>
            </a:r>
            <a:endParaRPr kumimoji="0" lang="en-US" sz="4800" b="0" i="0" u="none" strike="noStrike" kern="1200" cap="none" spc="-150" normalizeH="0" baseline="0" noProof="0" dirty="0">
              <a:ln>
                <a:noFill/>
              </a:ln>
              <a:solidFill>
                <a:srgbClr val="54CCF5"/>
              </a:solidFill>
              <a:effectLst/>
              <a:uLnTx/>
              <a:uFillTx/>
              <a:latin typeface="Gotham Medium" charset="0"/>
              <a:ea typeface="Gotham Medium" charset="0"/>
              <a:cs typeface="Gotham Medium" charset="0"/>
            </a:endParaRPr>
          </a:p>
          <a:p>
            <a:pPr>
              <a:spcBef>
                <a:spcPts val="1200"/>
              </a:spcBef>
              <a:defRPr/>
            </a:pPr>
            <a:r>
              <a:rPr kumimoji="0" lang="en-US" sz="1600" b="0" i="0" u="none" strike="noStrike" kern="1200" cap="none" spc="-150" normalizeH="0" baseline="0" noProof="0" dirty="0">
                <a:ln>
                  <a:noFill/>
                </a:ln>
                <a:solidFill>
                  <a:srgbClr val="54CCF5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••••••••••••••••••••••••••••••••••••••••</a:t>
            </a:r>
          </a:p>
          <a:p>
            <a:pPr>
              <a:spcBef>
                <a:spcPts val="1200"/>
              </a:spcBef>
              <a:defRPr/>
            </a:pPr>
            <a:endParaRPr kumimoji="0" lang="en-US" sz="1600" b="0" i="0" u="none" strike="noStrike" kern="1200" cap="none" spc="-150" normalizeH="0" baseline="0" noProof="0" dirty="0">
              <a:ln>
                <a:noFill/>
              </a:ln>
              <a:solidFill>
                <a:srgbClr val="54CCF5"/>
              </a:solidFill>
              <a:effectLst/>
              <a:uLnTx/>
              <a:uFillTx/>
              <a:latin typeface="Gotham Medium" charset="0"/>
              <a:ea typeface="Gotham Medium" charset="0"/>
              <a:cs typeface="Gotham Medium" charset="0"/>
            </a:endParaRPr>
          </a:p>
          <a:p>
            <a:pPr>
              <a:spcBef>
                <a:spcPts val="1200"/>
              </a:spcBef>
              <a:spcAft>
                <a:spcPts val="1800"/>
              </a:spcAft>
              <a:defRPr/>
            </a:pPr>
            <a:r>
              <a:rPr lang="en-US" sz="2800" u="sng" spc="-150" noProof="0" dirty="0">
                <a:latin typeface="Gotham Medium" charset="0"/>
                <a:ea typeface="Gotham Book" charset="0"/>
                <a:cs typeface="Gotham Book" charset="0"/>
              </a:rPr>
              <a:t>Selection of Research Advisor:</a:t>
            </a:r>
            <a:endParaRPr kumimoji="0" lang="en-US" sz="3600" b="0" i="0" u="sng" strike="noStrike" kern="1200" cap="none" spc="-150" normalizeH="0" baseline="0" noProof="0" dirty="0">
              <a:ln>
                <a:noFill/>
              </a:ln>
              <a:effectLst/>
              <a:uLnTx/>
              <a:uFillTx/>
              <a:latin typeface="Gotham Book" charset="0"/>
              <a:ea typeface="Gotham Book" charset="0"/>
              <a:cs typeface="Gotham Book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charset="0"/>
                <a:ea typeface="Gotham Book" charset="0"/>
                <a:cs typeface="Gotham Book" charset="0"/>
              </a:rPr>
              <a:t>Select</a:t>
            </a:r>
            <a:r>
              <a:rPr lang="en-US" sz="2400" spc="-150" dirty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</a:rPr>
              <a:t> top 3 advisor choices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 charset="0"/>
              <a:ea typeface="Gotham Book" charset="0"/>
              <a:cs typeface="Gotham Book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spc="-150" dirty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</a:rPr>
              <a:t>Consult faculty member you’d most like to work with and check that they are willing to accept you into their lab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spc="-150" dirty="0">
              <a:solidFill>
                <a:prstClr val="black"/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u="sng" spc="-150" dirty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</a:rPr>
              <a:t>Return signed form to me </a:t>
            </a:r>
            <a:r>
              <a:rPr lang="en-US" sz="2400" b="1" u="sng" spc="-150" dirty="0">
                <a:latin typeface="Gotham Book" charset="0"/>
                <a:ea typeface="Gotham Book" charset="0"/>
                <a:cs typeface="Gotham Book" charset="0"/>
              </a:rPr>
              <a:t>by Nov. 15</a:t>
            </a:r>
            <a:r>
              <a:rPr lang="en-US" sz="2400" b="1" u="sng" spc="-150" baseline="30000" dirty="0">
                <a:latin typeface="Gotham Book" charset="0"/>
                <a:ea typeface="Gotham Book" charset="0"/>
                <a:cs typeface="Gotham Book" charset="0"/>
              </a:rPr>
              <a:t>th</a:t>
            </a:r>
            <a:endParaRPr lang="en-US" sz="2400" b="1" u="sng" spc="-150" dirty="0">
              <a:latin typeface="Gotham Book" charset="0"/>
              <a:ea typeface="Gotham Book" charset="0"/>
              <a:cs typeface="Gotham Book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spc="-150" dirty="0">
              <a:solidFill>
                <a:prstClr val="black"/>
              </a:solidFill>
              <a:latin typeface="Gotham Book" charset="0"/>
              <a:ea typeface="Gotham Book" charset="0"/>
              <a:cs typeface="Gotham Boo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03676C-57A0-4F87-BB89-07341585E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9309" y="92279"/>
            <a:ext cx="5047080" cy="652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9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FC6245-7689-434B-8E09-E615A8B9D538}"/>
              </a:ext>
            </a:extLst>
          </p:cNvPr>
          <p:cNvSpPr txBox="1"/>
          <p:nvPr/>
        </p:nvSpPr>
        <p:spPr>
          <a:xfrm>
            <a:off x="693617" y="425742"/>
            <a:ext cx="5606516" cy="5178104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150" dirty="0">
                <a:solidFill>
                  <a:srgbClr val="54CCF5"/>
                </a:solidFill>
                <a:latin typeface="Gotham Medium" charset="0"/>
                <a:ea typeface="Gotham Medium" charset="0"/>
                <a:cs typeface="Gotham Medium" charset="0"/>
              </a:rPr>
              <a:t>First Semester</a:t>
            </a:r>
            <a:endParaRPr kumimoji="0" lang="en-US" sz="4800" b="0" i="0" u="none" strike="noStrike" kern="1200" cap="none" spc="-150" normalizeH="0" baseline="0" noProof="0" dirty="0">
              <a:ln>
                <a:noFill/>
              </a:ln>
              <a:solidFill>
                <a:srgbClr val="54CCF5"/>
              </a:solidFill>
              <a:effectLst/>
              <a:uLnTx/>
              <a:uFillTx/>
              <a:latin typeface="Gotham Medium" charset="0"/>
              <a:ea typeface="Gotham Medium" charset="0"/>
              <a:cs typeface="Gotham Medium" charset="0"/>
            </a:endParaRPr>
          </a:p>
          <a:p>
            <a:pPr>
              <a:spcBef>
                <a:spcPts val="1200"/>
              </a:spcBef>
              <a:defRPr/>
            </a:pPr>
            <a:r>
              <a:rPr kumimoji="0" lang="en-US" sz="1600" b="0" i="0" u="none" strike="noStrike" kern="1200" cap="none" spc="-150" normalizeH="0" baseline="0" noProof="0" dirty="0">
                <a:ln>
                  <a:noFill/>
                </a:ln>
                <a:solidFill>
                  <a:srgbClr val="54CCF5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••••••••••••••••••••••••••••••••••••••••</a:t>
            </a:r>
          </a:p>
          <a:p>
            <a:pPr>
              <a:spcBef>
                <a:spcPts val="1200"/>
              </a:spcBef>
              <a:defRPr/>
            </a:pPr>
            <a:endParaRPr kumimoji="0" lang="en-US" sz="1600" b="0" i="0" u="none" strike="noStrike" kern="1200" cap="none" spc="-150" normalizeH="0" baseline="0" noProof="0" dirty="0">
              <a:ln>
                <a:noFill/>
              </a:ln>
              <a:solidFill>
                <a:srgbClr val="54CCF5"/>
              </a:solidFill>
              <a:effectLst/>
              <a:uLnTx/>
              <a:uFillTx/>
              <a:latin typeface="Gotham Medium" charset="0"/>
              <a:ea typeface="Gotham Medium" charset="0"/>
              <a:cs typeface="Gotham Medium" charset="0"/>
            </a:endParaRPr>
          </a:p>
          <a:p>
            <a:pPr>
              <a:spcBef>
                <a:spcPts val="1200"/>
              </a:spcBef>
              <a:spcAft>
                <a:spcPts val="1800"/>
              </a:spcAft>
              <a:defRPr/>
            </a:pPr>
            <a:r>
              <a:rPr lang="en-US" sz="2800" u="sng" spc="-150" noProof="0" dirty="0">
                <a:latin typeface="Gotham Medium" charset="0"/>
                <a:ea typeface="Gotham Book" charset="0"/>
                <a:cs typeface="Gotham Book" charset="0"/>
              </a:rPr>
              <a:t>Selection of Research Advisor:</a:t>
            </a:r>
            <a:endParaRPr lang="en-US" sz="2000" spc="-150" dirty="0">
              <a:solidFill>
                <a:prstClr val="black"/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spc="-150" dirty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</a:rPr>
              <a:t>If you decide later to change your advisor, this will need to first be approved by the department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spc="-150" dirty="0">
              <a:solidFill>
                <a:prstClr val="black"/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spc="-150" dirty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</a:rPr>
              <a:t>If you decide to change advisors, </a:t>
            </a:r>
            <a:r>
              <a:rPr lang="en-US" sz="2400" u="sng" spc="-150" dirty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</a:rPr>
              <a:t>please talk with me</a:t>
            </a:r>
            <a:r>
              <a:rPr lang="en-US" sz="2400" spc="-150" dirty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</a:rPr>
              <a:t> and I can walk you through the petition process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03676C-57A0-4F87-BB89-07341585E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9309" y="92279"/>
            <a:ext cx="5047080" cy="652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3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FC6245-7689-434B-8E09-E615A8B9D538}"/>
              </a:ext>
            </a:extLst>
          </p:cNvPr>
          <p:cNvSpPr txBox="1"/>
          <p:nvPr/>
        </p:nvSpPr>
        <p:spPr>
          <a:xfrm>
            <a:off x="401652" y="425741"/>
            <a:ext cx="5879507" cy="6103245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150" dirty="0">
                <a:solidFill>
                  <a:srgbClr val="54CCF5"/>
                </a:solidFill>
                <a:latin typeface="Gotham Medium" charset="0"/>
                <a:ea typeface="Gotham Medium" charset="0"/>
                <a:cs typeface="Gotham Medium" charset="0"/>
              </a:rPr>
              <a:t>First Semester</a:t>
            </a:r>
            <a:endParaRPr kumimoji="0" lang="en-US" sz="4800" b="0" i="0" u="none" strike="noStrike" kern="1200" cap="none" spc="-150" normalizeH="0" baseline="0" noProof="0" dirty="0">
              <a:ln>
                <a:noFill/>
              </a:ln>
              <a:solidFill>
                <a:srgbClr val="54CCF5"/>
              </a:solidFill>
              <a:effectLst/>
              <a:uLnTx/>
              <a:uFillTx/>
              <a:latin typeface="Gotham Medium" charset="0"/>
              <a:ea typeface="Gotham Medium" charset="0"/>
              <a:cs typeface="Gotham Medium" charset="0"/>
            </a:endParaRPr>
          </a:p>
          <a:p>
            <a:pPr>
              <a:spcBef>
                <a:spcPts val="1200"/>
              </a:spcBef>
              <a:defRPr/>
            </a:pPr>
            <a:r>
              <a:rPr kumimoji="0" lang="en-US" sz="1600" b="0" i="0" u="none" strike="noStrike" kern="1200" cap="none" spc="-150" normalizeH="0" baseline="0" noProof="0" dirty="0">
                <a:ln>
                  <a:noFill/>
                </a:ln>
                <a:solidFill>
                  <a:srgbClr val="54CCF5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••••••••••••••••••••••••••••••••••••••••</a:t>
            </a:r>
          </a:p>
          <a:p>
            <a:pPr>
              <a:spcBef>
                <a:spcPts val="1200"/>
              </a:spcBef>
              <a:defRPr/>
            </a:pPr>
            <a:endParaRPr kumimoji="0" lang="en-US" sz="1600" b="0" i="0" u="none" strike="noStrike" kern="1200" cap="none" spc="-150" normalizeH="0" baseline="0" noProof="0" dirty="0">
              <a:ln>
                <a:noFill/>
              </a:ln>
              <a:solidFill>
                <a:srgbClr val="54CCF5"/>
              </a:solidFill>
              <a:effectLst/>
              <a:uLnTx/>
              <a:uFillTx/>
              <a:latin typeface="Gotham Medium" charset="0"/>
              <a:ea typeface="Gotham Medium" charset="0"/>
              <a:cs typeface="Gotham Medium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spc="-150" dirty="0">
                <a:latin typeface="Gotham Medium" charset="0"/>
                <a:ea typeface="Gotham Medium" charset="0"/>
                <a:cs typeface="Gotham Medium" charset="0"/>
              </a:rPr>
              <a:t>Once your research advisor is chosen, you will: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400" spc="-150" dirty="0">
                <a:latin typeface="Gotham Medium" charset="0"/>
                <a:ea typeface="Gotham Medium" charset="0"/>
                <a:cs typeface="Gotham Medium" charset="0"/>
              </a:rPr>
              <a:t>1.  Develop your </a:t>
            </a:r>
            <a:r>
              <a:rPr lang="en-US" sz="2400" b="1" spc="-150" dirty="0">
                <a:latin typeface="Gotham Medium" charset="0"/>
                <a:ea typeface="Gotham Medium" charset="0"/>
                <a:cs typeface="Gotham Medium" charset="0"/>
              </a:rPr>
              <a:t>Individual Curriculum Plan        </a:t>
            </a:r>
            <a:r>
              <a:rPr lang="en-US" sz="2400" i="1" u="sng" spc="-150" dirty="0">
                <a:latin typeface="Gotham Medium" charset="0"/>
                <a:ea typeface="Gotham Medium" charset="0"/>
                <a:cs typeface="Gotham Medium" charset="0"/>
              </a:rPr>
              <a:t>by December 1</a:t>
            </a:r>
            <a:r>
              <a:rPr lang="en-US" sz="2400" i="1" u="sng" spc="-150" baseline="30000" dirty="0">
                <a:latin typeface="Gotham Medium" charset="0"/>
                <a:ea typeface="Gotham Medium" charset="0"/>
                <a:cs typeface="Gotham Medium" charset="0"/>
              </a:rPr>
              <a:t>st</a:t>
            </a:r>
            <a:endParaRPr lang="en-US" sz="2400" i="1" u="sng" spc="-150" dirty="0">
              <a:latin typeface="Gotham Medium" charset="0"/>
              <a:ea typeface="Gotham Medium" charset="0"/>
              <a:cs typeface="Gotham Medium" charset="0"/>
            </a:endParaRPr>
          </a:p>
          <a:p>
            <a:pPr lvl="2">
              <a:spcBef>
                <a:spcPts val="1200"/>
              </a:spcBef>
              <a:defRPr/>
            </a:pPr>
            <a:endParaRPr lang="en-US" sz="1400" spc="-150" dirty="0">
              <a:latin typeface="Gotham Medium" charset="0"/>
              <a:ea typeface="Gotham Medium" charset="0"/>
              <a:cs typeface="Gotham Medium" charset="0"/>
            </a:endParaRPr>
          </a:p>
          <a:p>
            <a:pPr lvl="1">
              <a:spcBef>
                <a:spcPts val="1200"/>
              </a:spcBef>
              <a:defRPr/>
            </a:pPr>
            <a:r>
              <a:rPr lang="en-US" sz="2400" spc="-150" dirty="0">
                <a:latin typeface="Gotham Medium" charset="0"/>
                <a:ea typeface="Gotham Medium" charset="0"/>
                <a:cs typeface="Gotham Medium" charset="0"/>
              </a:rPr>
              <a:t>2.  Choose your </a:t>
            </a:r>
            <a:r>
              <a:rPr lang="en-US" sz="2400" b="1" spc="-150" dirty="0">
                <a:latin typeface="Gotham Medium" charset="0"/>
                <a:ea typeface="Gotham Medium" charset="0"/>
                <a:cs typeface="Gotham Medium" charset="0"/>
              </a:rPr>
              <a:t>Research Advisory Committee </a:t>
            </a:r>
            <a:r>
              <a:rPr lang="en-US" sz="2400" i="1" u="sng" spc="-150" dirty="0">
                <a:latin typeface="Gotham Medium" charset="0"/>
                <a:ea typeface="Gotham Medium" charset="0"/>
                <a:cs typeface="Gotham Medium" charset="0"/>
              </a:rPr>
              <a:t>by December 1</a:t>
            </a:r>
            <a:r>
              <a:rPr lang="en-US" sz="2400" i="1" u="sng" spc="-150" baseline="30000" dirty="0">
                <a:latin typeface="Gotham Medium" charset="0"/>
                <a:ea typeface="Gotham Medium" charset="0"/>
                <a:cs typeface="Gotham Medium" charset="0"/>
              </a:rPr>
              <a:t>st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400" spc="-150" dirty="0">
                <a:latin typeface="Gotham Medium" charset="0"/>
                <a:ea typeface="Gotham Medium" charset="0"/>
                <a:cs typeface="Gotham Medium" charset="0"/>
              </a:rPr>
              <a:t>(3 faculty members, meet once a year to evaluate your progress)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kumimoji="0" lang="en-US" sz="2400" b="0" i="0" u="none" strike="noStrike" kern="1200" cap="none" spc="-150" normalizeH="0" baseline="0" noProof="0" dirty="0">
              <a:ln>
                <a:noFill/>
              </a:ln>
              <a:effectLst/>
              <a:uLnTx/>
              <a:uFillTx/>
              <a:latin typeface="Gotham Medium" charset="0"/>
              <a:ea typeface="Gotham Medium" charset="0"/>
              <a:cs typeface="Gotham Medium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kumimoji="0" lang="en-US" sz="2400" b="0" i="0" u="none" strike="noStrike" kern="1200" cap="none" spc="-150" normalizeH="0" baseline="0" noProof="0" dirty="0">
              <a:ln>
                <a:noFill/>
              </a:ln>
              <a:effectLst/>
              <a:uLnTx/>
              <a:uFillTx/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F67347-02E2-337E-545C-5FA651F70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3230" y="153824"/>
            <a:ext cx="5068559" cy="655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0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FC6245-7689-434B-8E09-E615A8B9D538}"/>
              </a:ext>
            </a:extLst>
          </p:cNvPr>
          <p:cNvSpPr txBox="1"/>
          <p:nvPr/>
        </p:nvSpPr>
        <p:spPr>
          <a:xfrm>
            <a:off x="693616" y="425742"/>
            <a:ext cx="10050583" cy="5178104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150" dirty="0">
                <a:solidFill>
                  <a:srgbClr val="54CCF5"/>
                </a:solidFill>
                <a:latin typeface="Gotham Medium" charset="0"/>
                <a:ea typeface="Gotham Medium" charset="0"/>
                <a:cs typeface="Gotham Medium" charset="0"/>
              </a:rPr>
              <a:t>First Semester - Seminars</a:t>
            </a:r>
            <a:endParaRPr kumimoji="0" lang="en-US" sz="4800" b="0" i="0" u="none" strike="noStrike" kern="1200" cap="none" spc="-150" normalizeH="0" baseline="0" noProof="0" dirty="0">
              <a:ln>
                <a:noFill/>
              </a:ln>
              <a:solidFill>
                <a:srgbClr val="54CCF5"/>
              </a:solidFill>
              <a:effectLst/>
              <a:uLnTx/>
              <a:uFillTx/>
              <a:latin typeface="Gotham Medium" charset="0"/>
              <a:ea typeface="Gotham Medium" charset="0"/>
              <a:cs typeface="Gotham Medium" charset="0"/>
            </a:endParaRPr>
          </a:p>
          <a:p>
            <a:pPr>
              <a:spcBef>
                <a:spcPts val="1200"/>
              </a:spcBef>
              <a:defRPr/>
            </a:pPr>
            <a:r>
              <a:rPr kumimoji="0" lang="en-US" sz="1600" b="0" i="0" u="none" strike="noStrike" kern="1200" cap="none" spc="-150" normalizeH="0" baseline="0" noProof="0" dirty="0">
                <a:ln>
                  <a:noFill/>
                </a:ln>
                <a:solidFill>
                  <a:srgbClr val="54CCF5"/>
                </a:solidFill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•••••••••••••••••••••••••••••••••••••••••••••••••••••••••••••••••••••••</a:t>
            </a:r>
          </a:p>
          <a:p>
            <a:pPr>
              <a:spcBef>
                <a:spcPts val="1200"/>
              </a:spcBef>
              <a:defRPr/>
            </a:pPr>
            <a:endParaRPr kumimoji="0" lang="en-US" sz="800" b="0" i="0" u="none" strike="noStrike" kern="1200" cap="none" spc="-150" normalizeH="0" baseline="0" noProof="0" dirty="0">
              <a:ln>
                <a:noFill/>
              </a:ln>
              <a:solidFill>
                <a:srgbClr val="54CCF5"/>
              </a:solidFill>
              <a:effectLst/>
              <a:uLnTx/>
              <a:uFillTx/>
              <a:latin typeface="Gotham Medium" charset="0"/>
              <a:ea typeface="Gotham Medium" charset="0"/>
              <a:cs typeface="Gotham Medium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spc="-150" dirty="0">
                <a:latin typeface="Gotham Medium" charset="0"/>
                <a:ea typeface="Gotham Medium" charset="0"/>
                <a:cs typeface="Gotham Medium" charset="0"/>
              </a:rPr>
              <a:t>All 1</a:t>
            </a:r>
            <a:r>
              <a:rPr lang="en-US" sz="2400" spc="-150" baseline="30000" dirty="0">
                <a:latin typeface="Gotham Medium" charset="0"/>
                <a:ea typeface="Gotham Medium" charset="0"/>
                <a:cs typeface="Gotham Medium" charset="0"/>
              </a:rPr>
              <a:t>st</a:t>
            </a:r>
            <a:r>
              <a:rPr lang="en-US" sz="2400" spc="-150" dirty="0">
                <a:latin typeface="Gotham Medium" charset="0"/>
                <a:ea typeface="Gotham Medium" charset="0"/>
                <a:cs typeface="Gotham Medium" charset="0"/>
              </a:rPr>
              <a:t> year students are expected to attend the Departmental Seminars.</a:t>
            </a:r>
          </a:p>
          <a:p>
            <a:pPr lvl="1" algn="ctr">
              <a:spcBef>
                <a:spcPts val="1200"/>
              </a:spcBef>
              <a:defRPr/>
            </a:pPr>
            <a:r>
              <a:rPr lang="en-US" sz="2400" spc="-150" dirty="0">
                <a:latin typeface="Gotham Medium" charset="0"/>
                <a:ea typeface="Gotham Medium" charset="0"/>
                <a:cs typeface="Gotham Medium" charset="0"/>
              </a:rPr>
              <a:t>Fridays @ 4:00 PM in GL 1154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spc="-150" dirty="0">
                <a:latin typeface="Gotham Medium"/>
                <a:ea typeface="Gotham Medium" charset="0"/>
                <a:cs typeface="Gotham Medium" charset="0"/>
              </a:rPr>
              <a:t>You should also plan on attending your divisional seminars!</a:t>
            </a:r>
          </a:p>
          <a:p>
            <a:pPr>
              <a:spcBef>
                <a:spcPts val="1200"/>
              </a:spcBef>
              <a:defRPr/>
            </a:pPr>
            <a:endParaRPr lang="en-US" sz="2400" spc="-150" dirty="0">
              <a:latin typeface="Gotham Medium" charset="0"/>
              <a:ea typeface="Gotham Medium" charset="0"/>
              <a:cs typeface="Gotham Medium" charset="0"/>
            </a:endParaRPr>
          </a:p>
          <a:p>
            <a:pPr lvl="1"/>
            <a:r>
              <a:rPr lang="en-US" sz="2400" u="sng" spc="-150" dirty="0">
                <a:latin typeface="Gotham Medium"/>
              </a:rPr>
              <a:t>Analytical Seminar</a:t>
            </a:r>
            <a:r>
              <a:rPr lang="en-US" sz="2400" spc="-150" dirty="0">
                <a:latin typeface="Gotham Medium"/>
              </a:rPr>
              <a:t>:  	Mondays 	@ 3:30 PM 	in the Simons Auditorium</a:t>
            </a:r>
          </a:p>
          <a:p>
            <a:pPr lvl="1"/>
            <a:r>
              <a:rPr lang="en-US" sz="2400" u="sng" spc="-150" dirty="0">
                <a:latin typeface="Gotham Medium"/>
              </a:rPr>
              <a:t>DyMERS Seminar</a:t>
            </a:r>
            <a:r>
              <a:rPr lang="en-US" sz="2400" spc="-150" dirty="0">
                <a:latin typeface="Gotham Medium"/>
              </a:rPr>
              <a:t>:  	Wednesdays 	@ 3:30 PM  	in GL 1146</a:t>
            </a:r>
          </a:p>
          <a:p>
            <a:pPr lvl="1"/>
            <a:r>
              <a:rPr lang="en-US" sz="2400" u="sng" spc="-150" dirty="0">
                <a:latin typeface="Gotham Medium"/>
              </a:rPr>
              <a:t>Organic Seminar</a:t>
            </a:r>
            <a:r>
              <a:rPr lang="en-US" sz="2400" b="1" spc="-150" dirty="0">
                <a:latin typeface="Gotham Medium"/>
              </a:rPr>
              <a:t>:</a:t>
            </a:r>
            <a:r>
              <a:rPr lang="en-US" sz="2400" spc="-150" dirty="0">
                <a:latin typeface="Gotham Medium"/>
              </a:rPr>
              <a:t>  	Mondays 	@ 2:00 PM 	in CDUP 1200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kumimoji="0" lang="en-US" sz="2400" b="0" i="0" u="none" strike="noStrike" kern="1200" cap="none" spc="-150" normalizeH="0" baseline="0" noProof="0" dirty="0">
              <a:ln>
                <a:noFill/>
              </a:ln>
              <a:effectLst/>
              <a:uLnTx/>
              <a:uFillTx/>
              <a:latin typeface="Gotham Medium" charset="0"/>
              <a:ea typeface="Gotham Medium" charset="0"/>
              <a:cs typeface="Gotham Medium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Schedules can be found on </a:t>
            </a:r>
            <a:r>
              <a:rPr kumimoji="0" lang="en-US" sz="2400" b="0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  <a:hlinkClick r:id="rId3"/>
              </a:rPr>
              <a:t>website</a:t>
            </a:r>
            <a:r>
              <a:rPr kumimoji="0" lang="en-US" sz="2400" b="0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Gotham Medium" charset="0"/>
                <a:ea typeface="Gotham Medium" charset="0"/>
                <a:cs typeface="Gotham Medium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007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14353</TotalTime>
  <Words>1342</Words>
  <Application>Microsoft Office PowerPoint</Application>
  <PresentationFormat>Widescreen</PresentationFormat>
  <Paragraphs>267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Courier New</vt:lpstr>
      <vt:lpstr>Gotham Book</vt:lpstr>
      <vt:lpstr>Gotham Medium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Meadows, Avery Ida</dc:creator>
  <cp:lastModifiedBy>Perryman, Ross</cp:lastModifiedBy>
  <cp:revision>58</cp:revision>
  <cp:lastPrinted>2022-08-08T20:03:26Z</cp:lastPrinted>
  <dcterms:created xsi:type="dcterms:W3CDTF">2021-08-10T21:11:52Z</dcterms:created>
  <dcterms:modified xsi:type="dcterms:W3CDTF">2025-08-08T14:03:23Z</dcterms:modified>
</cp:coreProperties>
</file>